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1.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6858000" cx="12192000"/>
  <p:notesSz cx="6858000" cy="9144000"/>
  <p:embeddedFontLst>
    <p:embeddedFont>
      <p:font typeface="Oswald Medium"/>
      <p:regular r:id="rId37"/>
      <p:bold r:id="rId38"/>
    </p:embeddedFont>
    <p:embeddedFont>
      <p:font typeface="Montserrat"/>
      <p:regular r:id="rId39"/>
      <p:bold r:id="rId40"/>
      <p:italic r:id="rId41"/>
      <p:boldItalic r:id="rId42"/>
    </p:embeddedFont>
    <p:embeddedFont>
      <p:font typeface="Oswald Light"/>
      <p:regular r:id="rId43"/>
      <p:bold r:id="rId44"/>
    </p:embeddedFont>
    <p:embeddedFont>
      <p:font typeface="Lora"/>
      <p:regular r:id="rId45"/>
      <p:bold r:id="rId46"/>
      <p:italic r:id="rId47"/>
      <p:boldItalic r:id="rId48"/>
    </p:embeddedFont>
    <p:embeddedFont>
      <p:font typeface="Open Sans ExtraBold"/>
      <p:bold r:id="rId49"/>
      <p:boldItalic r:id="rId50"/>
    </p:embeddedFont>
    <p:embeddedFont>
      <p:font typeface="Helvetica Neue"/>
      <p:bold r:id="rId51"/>
      <p:boldItalic r:id="rId52"/>
    </p:embeddedFont>
    <p:embeddedFont>
      <p:font typeface="Oswald"/>
      <p:regular r:id="rId53"/>
      <p:bold r:id="rId54"/>
    </p:embeddedFont>
    <p:embeddedFont>
      <p:font typeface="Open Sans Light"/>
      <p:regular r:id="rId55"/>
      <p:bold r:id="rId56"/>
      <p:italic r:id="rId57"/>
      <p:boldItalic r:id="rId58"/>
    </p:embeddedFont>
    <p:embeddedFont>
      <p:font typeface="Open Sans"/>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63" roundtripDataSignature="AMtx7miAuym8w4cOMaaiUuFw/bHW74vu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OswaldLight-bold.fntdata"/><Relationship Id="rId43" Type="http://schemas.openxmlformats.org/officeDocument/2006/relationships/font" Target="fonts/OswaldLight-regular.fntdata"/><Relationship Id="rId46" Type="http://schemas.openxmlformats.org/officeDocument/2006/relationships/font" Target="fonts/Lora-bold.fntdata"/><Relationship Id="rId45" Type="http://schemas.openxmlformats.org/officeDocument/2006/relationships/font" Target="fonts/Lora-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Lora-boldItalic.fntdata"/><Relationship Id="rId47" Type="http://schemas.openxmlformats.org/officeDocument/2006/relationships/font" Target="fonts/Lora-italic.fntdata"/><Relationship Id="rId49" Type="http://schemas.openxmlformats.org/officeDocument/2006/relationships/font" Target="fonts/OpenSansExtraBold-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font" Target="fonts/OswaldMedium-regular.fntdata"/><Relationship Id="rId36" Type="http://schemas.openxmlformats.org/officeDocument/2006/relationships/slide" Target="slides/slide30.xml"/><Relationship Id="rId39" Type="http://schemas.openxmlformats.org/officeDocument/2006/relationships/font" Target="fonts/Montserrat-regular.fntdata"/><Relationship Id="rId38" Type="http://schemas.openxmlformats.org/officeDocument/2006/relationships/font" Target="fonts/OswaldMedium-bold.fntdata"/><Relationship Id="rId62" Type="http://schemas.openxmlformats.org/officeDocument/2006/relationships/font" Target="fonts/OpenSans-boldItalic.fntdata"/><Relationship Id="rId61" Type="http://schemas.openxmlformats.org/officeDocument/2006/relationships/font" Target="fonts/OpenSans-italic.fntdata"/><Relationship Id="rId20" Type="http://schemas.openxmlformats.org/officeDocument/2006/relationships/slide" Target="slides/slide14.xml"/><Relationship Id="rId63"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OpenSans-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HelveticaNeue-bold.fntdata"/><Relationship Id="rId50" Type="http://schemas.openxmlformats.org/officeDocument/2006/relationships/font" Target="fonts/OpenSansExtraBold-boldItalic.fntdata"/><Relationship Id="rId53" Type="http://schemas.openxmlformats.org/officeDocument/2006/relationships/font" Target="fonts/Oswald-regular.fntdata"/><Relationship Id="rId52" Type="http://schemas.openxmlformats.org/officeDocument/2006/relationships/font" Target="fonts/HelveticaNeue-boldItalic.fntdata"/><Relationship Id="rId11" Type="http://schemas.openxmlformats.org/officeDocument/2006/relationships/slide" Target="slides/slide5.xml"/><Relationship Id="rId55" Type="http://schemas.openxmlformats.org/officeDocument/2006/relationships/font" Target="fonts/OpenSansLight-regular.fntdata"/><Relationship Id="rId10" Type="http://schemas.openxmlformats.org/officeDocument/2006/relationships/slide" Target="slides/slide4.xml"/><Relationship Id="rId54" Type="http://schemas.openxmlformats.org/officeDocument/2006/relationships/font" Target="fonts/Oswald-bold.fntdata"/><Relationship Id="rId13" Type="http://schemas.openxmlformats.org/officeDocument/2006/relationships/slide" Target="slides/slide7.xml"/><Relationship Id="rId57" Type="http://schemas.openxmlformats.org/officeDocument/2006/relationships/font" Target="fonts/OpenSansLight-italic.fntdata"/><Relationship Id="rId12" Type="http://schemas.openxmlformats.org/officeDocument/2006/relationships/slide" Target="slides/slide6.xml"/><Relationship Id="rId56" Type="http://schemas.openxmlformats.org/officeDocument/2006/relationships/font" Target="fonts/OpenSansLight-bold.fntdata"/><Relationship Id="rId15" Type="http://schemas.openxmlformats.org/officeDocument/2006/relationships/slide" Target="slides/slide9.xml"/><Relationship Id="rId59" Type="http://schemas.openxmlformats.org/officeDocument/2006/relationships/font" Target="fonts/OpenSans-regular.fntdata"/><Relationship Id="rId14" Type="http://schemas.openxmlformats.org/officeDocument/2006/relationships/slide" Target="slides/slide8.xml"/><Relationship Id="rId58" Type="http://schemas.openxmlformats.org/officeDocument/2006/relationships/font" Target="fonts/OpenSansLight-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https://unioxfordnexus.sharepoint.com/sites/CENV-OxfordNetZero/Shared%20Documents/ONZ%20Slide%20Bank/Regulation/Report%20&amp;%20related/Linear%20regressions%20and%20timelin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rgbClr val="073763"/>
                </a:solidFill>
                <a:latin typeface="Oswald" panose="00000500000000000000" pitchFamily="2" charset="0"/>
                <a:ea typeface="Open Sans Light" panose="020B0306030504020204" pitchFamily="34" charset="0"/>
                <a:cs typeface="Open Sans Light" panose="020B0306030504020204" pitchFamily="34" charset="0"/>
              </a:defRPr>
            </a:pPr>
            <a:r>
              <a:rPr lang="en-GB" sz="2400" dirty="0">
                <a:solidFill>
                  <a:srgbClr val="073763"/>
                </a:solidFill>
                <a:latin typeface="Oswald" panose="00000500000000000000" pitchFamily="2" charset="0"/>
              </a:rPr>
              <a:t>Active regulations per year</a:t>
            </a:r>
          </a:p>
        </c:rich>
      </c:tx>
      <c:overlay val="0"/>
      <c:spPr>
        <a:noFill/>
        <a:ln>
          <a:noFill/>
        </a:ln>
        <a:effectLst/>
      </c:spPr>
      <c:txPr>
        <a:bodyPr rot="0" spcFirstLastPara="1" vertOverflow="ellipsis" vert="horz" wrap="square" anchor="ctr" anchorCtr="1"/>
        <a:lstStyle/>
        <a:p>
          <a:pPr>
            <a:defRPr sz="2400" b="0" i="0" u="none" strike="noStrike" kern="1200" spc="0" baseline="0">
              <a:solidFill>
                <a:srgbClr val="073763"/>
              </a:solidFill>
              <a:latin typeface="Oswald" panose="00000500000000000000" pitchFamily="2" charset="0"/>
              <a:ea typeface="Open Sans Light" panose="020B0306030504020204" pitchFamily="34" charset="0"/>
              <a:cs typeface="Open Sans Light" panose="020B0306030504020204" pitchFamily="34" charset="0"/>
            </a:defRPr>
          </a:pPr>
          <a:endParaRPr lang="en-US"/>
        </a:p>
      </c:txPr>
    </c:title>
    <c:autoTitleDeleted val="0"/>
    <c:plotArea>
      <c:layout/>
      <c:barChart>
        <c:barDir val="col"/>
        <c:grouping val="stacked"/>
        <c:varyColors val="0"/>
        <c:ser>
          <c:idx val="0"/>
          <c:order val="0"/>
          <c:tx>
            <c:strRef>
              <c:f>'V2 - Regulations per year'!$B$14</c:f>
              <c:strCache>
                <c:ptCount val="1"/>
                <c:pt idx="0">
                  <c:v>Claims</c:v>
                </c:pt>
              </c:strCache>
            </c:strRef>
          </c:tx>
          <c:spPr>
            <a:solidFill>
              <a:schemeClr val="accent1"/>
            </a:solidFill>
            <a:ln>
              <a:noFill/>
            </a:ln>
            <a:effectLst/>
          </c:spPr>
          <c:invertIfNegative val="0"/>
          <c:cat>
            <c:numRef>
              <c:f>'V2 - Regulations per year'!$A$15:$A$24</c:f>
              <c:numCache>
                <c:formatCode>General</c:formatCode>
                <c:ptCount val="10"/>
                <c:pt idx="0">
                  <c:v>2007</c:v>
                </c:pt>
                <c:pt idx="1">
                  <c:v>2016</c:v>
                </c:pt>
                <c:pt idx="2">
                  <c:v>2017</c:v>
                </c:pt>
                <c:pt idx="3">
                  <c:v>2018</c:v>
                </c:pt>
                <c:pt idx="4">
                  <c:v>2019</c:v>
                </c:pt>
                <c:pt idx="5">
                  <c:v>2020</c:v>
                </c:pt>
                <c:pt idx="6">
                  <c:v>2021</c:v>
                </c:pt>
                <c:pt idx="7">
                  <c:v>2022</c:v>
                </c:pt>
                <c:pt idx="8">
                  <c:v>2023</c:v>
                </c:pt>
                <c:pt idx="9">
                  <c:v>2024</c:v>
                </c:pt>
              </c:numCache>
            </c:numRef>
          </c:cat>
          <c:val>
            <c:numRef>
              <c:f>'V2 - Regulations per year'!$B$15:$B$24</c:f>
              <c:numCache>
                <c:formatCode>General</c:formatCode>
                <c:ptCount val="10"/>
                <c:pt idx="0">
                  <c:v>0</c:v>
                </c:pt>
                <c:pt idx="1">
                  <c:v>0</c:v>
                </c:pt>
                <c:pt idx="2">
                  <c:v>0</c:v>
                </c:pt>
                <c:pt idx="3">
                  <c:v>0</c:v>
                </c:pt>
                <c:pt idx="4">
                  <c:v>4</c:v>
                </c:pt>
                <c:pt idx="5">
                  <c:v>9</c:v>
                </c:pt>
                <c:pt idx="6">
                  <c:v>12</c:v>
                </c:pt>
                <c:pt idx="7">
                  <c:v>19</c:v>
                </c:pt>
                <c:pt idx="8">
                  <c:v>22</c:v>
                </c:pt>
                <c:pt idx="9">
                  <c:v>22</c:v>
                </c:pt>
              </c:numCache>
            </c:numRef>
          </c:val>
          <c:extLst>
            <c:ext xmlns:c16="http://schemas.microsoft.com/office/drawing/2014/chart" uri="{C3380CC4-5D6E-409C-BE32-E72D297353CC}">
              <c16:uniqueId val="{00000000-4FAB-427D-83E0-464DA66B81AE}"/>
            </c:ext>
          </c:extLst>
        </c:ser>
        <c:ser>
          <c:idx val="1"/>
          <c:order val="1"/>
          <c:tx>
            <c:strRef>
              <c:f>'V2 - Regulations per year'!$C$14</c:f>
              <c:strCache>
                <c:ptCount val="1"/>
                <c:pt idx="0">
                  <c:v>Disclosure</c:v>
                </c:pt>
              </c:strCache>
            </c:strRef>
          </c:tx>
          <c:spPr>
            <a:solidFill>
              <a:schemeClr val="accent2"/>
            </a:solidFill>
            <a:ln>
              <a:noFill/>
            </a:ln>
            <a:effectLst/>
          </c:spPr>
          <c:invertIfNegative val="0"/>
          <c:cat>
            <c:numRef>
              <c:f>'V2 - Regulations per year'!$A$15:$A$24</c:f>
              <c:numCache>
                <c:formatCode>General</c:formatCode>
                <c:ptCount val="10"/>
                <c:pt idx="0">
                  <c:v>2007</c:v>
                </c:pt>
                <c:pt idx="1">
                  <c:v>2016</c:v>
                </c:pt>
                <c:pt idx="2">
                  <c:v>2017</c:v>
                </c:pt>
                <c:pt idx="3">
                  <c:v>2018</c:v>
                </c:pt>
                <c:pt idx="4">
                  <c:v>2019</c:v>
                </c:pt>
                <c:pt idx="5">
                  <c:v>2020</c:v>
                </c:pt>
                <c:pt idx="6">
                  <c:v>2021</c:v>
                </c:pt>
                <c:pt idx="7">
                  <c:v>2022</c:v>
                </c:pt>
                <c:pt idx="8">
                  <c:v>2023</c:v>
                </c:pt>
                <c:pt idx="9">
                  <c:v>2024</c:v>
                </c:pt>
              </c:numCache>
            </c:numRef>
          </c:cat>
          <c:val>
            <c:numRef>
              <c:f>'V2 - Regulations per year'!$C$15:$C$24</c:f>
              <c:numCache>
                <c:formatCode>General</c:formatCode>
                <c:ptCount val="10"/>
                <c:pt idx="0">
                  <c:v>0</c:v>
                </c:pt>
                <c:pt idx="1">
                  <c:v>3</c:v>
                </c:pt>
                <c:pt idx="2">
                  <c:v>5</c:v>
                </c:pt>
                <c:pt idx="3">
                  <c:v>5</c:v>
                </c:pt>
                <c:pt idx="4">
                  <c:v>5</c:v>
                </c:pt>
                <c:pt idx="5">
                  <c:v>5</c:v>
                </c:pt>
                <c:pt idx="6">
                  <c:v>10</c:v>
                </c:pt>
                <c:pt idx="7">
                  <c:v>24</c:v>
                </c:pt>
                <c:pt idx="8">
                  <c:v>27</c:v>
                </c:pt>
                <c:pt idx="9">
                  <c:v>29</c:v>
                </c:pt>
              </c:numCache>
            </c:numRef>
          </c:val>
          <c:extLst>
            <c:ext xmlns:c16="http://schemas.microsoft.com/office/drawing/2014/chart" uri="{C3380CC4-5D6E-409C-BE32-E72D297353CC}">
              <c16:uniqueId val="{00000001-4FAB-427D-83E0-464DA66B81AE}"/>
            </c:ext>
          </c:extLst>
        </c:ser>
        <c:ser>
          <c:idx val="2"/>
          <c:order val="2"/>
          <c:tx>
            <c:strRef>
              <c:f>'V2 - Regulations per year'!$D$14</c:f>
              <c:strCache>
                <c:ptCount val="1"/>
                <c:pt idx="0">
                  <c:v>Procurement</c:v>
                </c:pt>
              </c:strCache>
            </c:strRef>
          </c:tx>
          <c:spPr>
            <a:solidFill>
              <a:schemeClr val="accent3"/>
            </a:solidFill>
            <a:ln>
              <a:noFill/>
            </a:ln>
            <a:effectLst/>
          </c:spPr>
          <c:invertIfNegative val="0"/>
          <c:cat>
            <c:numRef>
              <c:f>'V2 - Regulations per year'!$A$15:$A$24</c:f>
              <c:numCache>
                <c:formatCode>General</c:formatCode>
                <c:ptCount val="10"/>
                <c:pt idx="0">
                  <c:v>2007</c:v>
                </c:pt>
                <c:pt idx="1">
                  <c:v>2016</c:v>
                </c:pt>
                <c:pt idx="2">
                  <c:v>2017</c:v>
                </c:pt>
                <c:pt idx="3">
                  <c:v>2018</c:v>
                </c:pt>
                <c:pt idx="4">
                  <c:v>2019</c:v>
                </c:pt>
                <c:pt idx="5">
                  <c:v>2020</c:v>
                </c:pt>
                <c:pt idx="6">
                  <c:v>2021</c:v>
                </c:pt>
                <c:pt idx="7">
                  <c:v>2022</c:v>
                </c:pt>
                <c:pt idx="8">
                  <c:v>2023</c:v>
                </c:pt>
                <c:pt idx="9">
                  <c:v>2024</c:v>
                </c:pt>
              </c:numCache>
            </c:numRef>
          </c:cat>
          <c:val>
            <c:numRef>
              <c:f>'V2 - Regulations per year'!$D$15:$D$24</c:f>
              <c:numCache>
                <c:formatCode>General</c:formatCode>
                <c:ptCount val="10"/>
                <c:pt idx="0">
                  <c:v>1</c:v>
                </c:pt>
                <c:pt idx="1">
                  <c:v>2</c:v>
                </c:pt>
                <c:pt idx="2">
                  <c:v>2</c:v>
                </c:pt>
                <c:pt idx="3">
                  <c:v>2</c:v>
                </c:pt>
                <c:pt idx="4">
                  <c:v>3</c:v>
                </c:pt>
                <c:pt idx="5">
                  <c:v>4</c:v>
                </c:pt>
                <c:pt idx="6">
                  <c:v>7</c:v>
                </c:pt>
                <c:pt idx="7">
                  <c:v>8</c:v>
                </c:pt>
                <c:pt idx="8">
                  <c:v>10</c:v>
                </c:pt>
                <c:pt idx="9">
                  <c:v>10</c:v>
                </c:pt>
              </c:numCache>
            </c:numRef>
          </c:val>
          <c:extLst>
            <c:ext xmlns:c16="http://schemas.microsoft.com/office/drawing/2014/chart" uri="{C3380CC4-5D6E-409C-BE32-E72D297353CC}">
              <c16:uniqueId val="{00000002-4FAB-427D-83E0-464DA66B81AE}"/>
            </c:ext>
          </c:extLst>
        </c:ser>
        <c:ser>
          <c:idx val="3"/>
          <c:order val="3"/>
          <c:tx>
            <c:strRef>
              <c:f>'V2 - Regulations per year'!$E$14</c:f>
              <c:strCache>
                <c:ptCount val="1"/>
                <c:pt idx="0">
                  <c:v>Transition Plans</c:v>
                </c:pt>
              </c:strCache>
            </c:strRef>
          </c:tx>
          <c:spPr>
            <a:solidFill>
              <a:schemeClr val="accent4"/>
            </a:solidFill>
            <a:ln>
              <a:noFill/>
            </a:ln>
            <a:effectLst/>
          </c:spPr>
          <c:invertIfNegative val="0"/>
          <c:cat>
            <c:numRef>
              <c:f>'V2 - Regulations per year'!$A$15:$A$24</c:f>
              <c:numCache>
                <c:formatCode>General</c:formatCode>
                <c:ptCount val="10"/>
                <c:pt idx="0">
                  <c:v>2007</c:v>
                </c:pt>
                <c:pt idx="1">
                  <c:v>2016</c:v>
                </c:pt>
                <c:pt idx="2">
                  <c:v>2017</c:v>
                </c:pt>
                <c:pt idx="3">
                  <c:v>2018</c:v>
                </c:pt>
                <c:pt idx="4">
                  <c:v>2019</c:v>
                </c:pt>
                <c:pt idx="5">
                  <c:v>2020</c:v>
                </c:pt>
                <c:pt idx="6">
                  <c:v>2021</c:v>
                </c:pt>
                <c:pt idx="7">
                  <c:v>2022</c:v>
                </c:pt>
                <c:pt idx="8">
                  <c:v>2023</c:v>
                </c:pt>
                <c:pt idx="9">
                  <c:v>2024</c:v>
                </c:pt>
              </c:numCache>
            </c:numRef>
          </c:cat>
          <c:val>
            <c:numRef>
              <c:f>'V2 - Regulations per year'!$E$15:$E$24</c:f>
              <c:numCache>
                <c:formatCode>General</c:formatCode>
                <c:ptCount val="10"/>
                <c:pt idx="0">
                  <c:v>0</c:v>
                </c:pt>
                <c:pt idx="1">
                  <c:v>2</c:v>
                </c:pt>
                <c:pt idx="2">
                  <c:v>2</c:v>
                </c:pt>
                <c:pt idx="3">
                  <c:v>2</c:v>
                </c:pt>
                <c:pt idx="4">
                  <c:v>2</c:v>
                </c:pt>
                <c:pt idx="5">
                  <c:v>2</c:v>
                </c:pt>
                <c:pt idx="6">
                  <c:v>8</c:v>
                </c:pt>
                <c:pt idx="7">
                  <c:v>13</c:v>
                </c:pt>
                <c:pt idx="8">
                  <c:v>15</c:v>
                </c:pt>
                <c:pt idx="9">
                  <c:v>16</c:v>
                </c:pt>
              </c:numCache>
            </c:numRef>
          </c:val>
          <c:extLst>
            <c:ext xmlns:c16="http://schemas.microsoft.com/office/drawing/2014/chart" uri="{C3380CC4-5D6E-409C-BE32-E72D297353CC}">
              <c16:uniqueId val="{00000003-4FAB-427D-83E0-464DA66B81AE}"/>
            </c:ext>
          </c:extLst>
        </c:ser>
        <c:dLbls>
          <c:showLegendKey val="0"/>
          <c:showVal val="0"/>
          <c:showCatName val="0"/>
          <c:showSerName val="0"/>
          <c:showPercent val="0"/>
          <c:showBubbleSize val="0"/>
        </c:dLbls>
        <c:gapWidth val="219"/>
        <c:overlap val="100"/>
        <c:axId val="380236512"/>
        <c:axId val="1299257008"/>
      </c:barChart>
      <c:lineChart>
        <c:grouping val="standard"/>
        <c:varyColors val="0"/>
        <c:ser>
          <c:idx val="4"/>
          <c:order val="5"/>
          <c:tx>
            <c:strRef>
              <c:f>'V2 - Regulations per year'!$F$14</c:f>
              <c:strCache>
                <c:ptCount val="1"/>
                <c:pt idx="0">
                  <c:v>Total</c:v>
                </c:pt>
              </c:strCache>
            </c:strRef>
          </c:tx>
          <c:spPr>
            <a:ln w="28575" cap="rnd">
              <a:noFill/>
              <a:round/>
            </a:ln>
            <a:effectLst/>
          </c:spPr>
          <c:marker>
            <c:symbol val="none"/>
          </c:marker>
          <c:dLbls>
            <c:dLbl>
              <c:idx val="4"/>
              <c:dLblPos val="t"/>
              <c:showLegendKey val="0"/>
              <c:showVal val="1"/>
              <c:showCatName val="0"/>
              <c:showSerName val="0"/>
              <c:showPercent val="0"/>
              <c:showBubbleSize val="0"/>
              <c:extLst>
                <c:ext xmlns:c15="http://schemas.microsoft.com/office/drawing/2012/chart" uri="{CE6537A1-D6FC-4f65-9D91-7224C49458BB}">
                  <c15:layout>
                    <c:manualLayout>
                      <c:w val="4.4849739413243786E-2"/>
                      <c:h val="5.7010020613240189E-2"/>
                    </c:manualLayout>
                  </c15:layout>
                </c:ext>
                <c:ext xmlns:c16="http://schemas.microsoft.com/office/drawing/2014/chart" uri="{C3380CC4-5D6E-409C-BE32-E72D297353CC}">
                  <c16:uniqueId val="{00000004-4FAB-427D-83E0-464DA66B81AE}"/>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9"/>
              <c:pt idx="0">
                <c:v>2016</c:v>
              </c:pt>
              <c:pt idx="1">
                <c:v>2017</c:v>
              </c:pt>
              <c:pt idx="2">
                <c:v>2018</c:v>
              </c:pt>
              <c:pt idx="3">
                <c:v>2019</c:v>
              </c:pt>
              <c:pt idx="4">
                <c:v>2020</c:v>
              </c:pt>
              <c:pt idx="5">
                <c:v>2021</c:v>
              </c:pt>
              <c:pt idx="6">
                <c:v>2022</c:v>
              </c:pt>
              <c:pt idx="7">
                <c:v>2023</c:v>
              </c:pt>
              <c:pt idx="8">
                <c:v>2024</c:v>
              </c:pt>
              <c:extLst>
                <c:ext xmlns:c15="http://schemas.microsoft.com/office/drawing/2012/chart" uri="{02D57815-91ED-43cb-92C2-25804820EDAC}">
                  <c15:autoCat val="1"/>
                </c:ext>
              </c:extLst>
            </c:strLit>
          </c:cat>
          <c:val>
            <c:numRef>
              <c:f>'V2 - Regulations per year'!$F$15:$F$24</c:f>
              <c:numCache>
                <c:formatCode>General</c:formatCode>
                <c:ptCount val="10"/>
                <c:pt idx="0">
                  <c:v>1</c:v>
                </c:pt>
                <c:pt idx="1">
                  <c:v>7</c:v>
                </c:pt>
                <c:pt idx="2">
                  <c:v>9</c:v>
                </c:pt>
                <c:pt idx="3">
                  <c:v>9</c:v>
                </c:pt>
                <c:pt idx="4">
                  <c:v>14</c:v>
                </c:pt>
                <c:pt idx="5">
                  <c:v>20</c:v>
                </c:pt>
                <c:pt idx="6">
                  <c:v>37</c:v>
                </c:pt>
                <c:pt idx="7">
                  <c:v>64</c:v>
                </c:pt>
                <c:pt idx="8">
                  <c:v>74</c:v>
                </c:pt>
                <c:pt idx="9">
                  <c:v>77</c:v>
                </c:pt>
              </c:numCache>
            </c:numRef>
          </c:val>
          <c:smooth val="0"/>
          <c:extLst>
            <c:ext xmlns:c16="http://schemas.microsoft.com/office/drawing/2014/chart" uri="{C3380CC4-5D6E-409C-BE32-E72D297353CC}">
              <c16:uniqueId val="{00000005-4FAB-427D-83E0-464DA66B81AE}"/>
            </c:ext>
          </c:extLst>
        </c:ser>
        <c:dLbls>
          <c:showLegendKey val="0"/>
          <c:showVal val="0"/>
          <c:showCatName val="0"/>
          <c:showSerName val="0"/>
          <c:showPercent val="0"/>
          <c:showBubbleSize val="0"/>
        </c:dLbls>
        <c:marker val="1"/>
        <c:smooth val="0"/>
        <c:axId val="380236512"/>
        <c:axId val="1299257008"/>
      </c:lineChart>
      <c:lineChart>
        <c:grouping val="standard"/>
        <c:varyColors val="0"/>
        <c:dLbls>
          <c:showLegendKey val="0"/>
          <c:showVal val="0"/>
          <c:showCatName val="0"/>
          <c:showSerName val="0"/>
          <c:showPercent val="0"/>
          <c:showBubbleSize val="0"/>
        </c:dLbls>
        <c:marker val="1"/>
        <c:smooth val="0"/>
        <c:axId val="380230016"/>
        <c:axId val="1964857536"/>
        <c:extLst>
          <c:ext xmlns:c15="http://schemas.microsoft.com/office/drawing/2012/chart" uri="{02D57815-91ED-43cb-92C2-25804820EDAC}">
            <c15:filteredLineSeries>
              <c15:ser>
                <c:idx val="5"/>
                <c:order val="4"/>
                <c:tx>
                  <c:strRef>
                    <c:extLst>
                      <c:ext uri="{02D57815-91ED-43cb-92C2-25804820EDAC}">
                        <c15:formulaRef>
                          <c15:sqref>'V2 - Regulations per year'!$G$14</c15:sqref>
                        </c15:formulaRef>
                      </c:ext>
                    </c:extLst>
                    <c:strCache>
                      <c:ptCount val="1"/>
                      <c:pt idx="0">
                        <c:v>Growth per year</c:v>
                      </c:pt>
                    </c:strCache>
                  </c:strRef>
                </c:tx>
                <c:spPr>
                  <a:ln w="9525" cap="rnd">
                    <a:solidFill>
                      <a:schemeClr val="tx1">
                        <a:lumMod val="65000"/>
                        <a:lumOff val="35000"/>
                      </a:schemeClr>
                    </a:solidFill>
                    <a:round/>
                  </a:ln>
                  <a:effectLst/>
                </c:spPr>
                <c:marker>
                  <c:symbol val="circle"/>
                  <c:size val="5"/>
                  <c:spPr>
                    <a:solidFill>
                      <a:schemeClr val="tx1">
                        <a:lumMod val="65000"/>
                        <a:lumOff val="35000"/>
                      </a:schemeClr>
                    </a:solidFill>
                    <a:ln w="6350">
                      <a:solidFill>
                        <a:schemeClr val="tx1">
                          <a:lumMod val="65000"/>
                          <a:lumOff val="35000"/>
                        </a:schemeClr>
                      </a:solidFill>
                    </a:ln>
                    <a:effectLst/>
                  </c:spPr>
                </c:marker>
                <c:dLbls>
                  <c:dLbl>
                    <c:idx val="4"/>
                    <c:layout>
                      <c:manualLayout>
                        <c:x val="-0.11944444444444439"/>
                        <c:y val="-5.5529847292919945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6-4FAB-427D-83E0-464DA66B81AE}"/>
                      </c:ext>
                    </c:extLst>
                  </c:dLbl>
                  <c:dLbl>
                    <c:idx val="5"/>
                    <c:layout>
                      <c:manualLayout>
                        <c:x val="-3.6111111111111108E-2"/>
                        <c:y val="-6.9412309116149928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7-4FAB-427D-83E0-464DA66B81AE}"/>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'V2 - Regulations per year'!$A$15:$A$24</c15:sqref>
                        </c15:formulaRef>
                      </c:ext>
                    </c:extLst>
                    <c:numCache>
                      <c:formatCode>General</c:formatCode>
                      <c:ptCount val="10"/>
                      <c:pt idx="0">
                        <c:v>2007</c:v>
                      </c:pt>
                      <c:pt idx="1">
                        <c:v>2016</c:v>
                      </c:pt>
                      <c:pt idx="2">
                        <c:v>2017</c:v>
                      </c:pt>
                      <c:pt idx="3">
                        <c:v>2018</c:v>
                      </c:pt>
                      <c:pt idx="4">
                        <c:v>2019</c:v>
                      </c:pt>
                      <c:pt idx="5">
                        <c:v>2020</c:v>
                      </c:pt>
                      <c:pt idx="6">
                        <c:v>2021</c:v>
                      </c:pt>
                      <c:pt idx="7">
                        <c:v>2022</c:v>
                      </c:pt>
                      <c:pt idx="8">
                        <c:v>2023</c:v>
                      </c:pt>
                      <c:pt idx="9">
                        <c:v>2024</c:v>
                      </c:pt>
                    </c:numCache>
                  </c:numRef>
                </c:cat>
                <c:val>
                  <c:numRef>
                    <c:extLst>
                      <c:ext uri="{02D57815-91ED-43cb-92C2-25804820EDAC}">
                        <c15:formulaRef>
                          <c15:sqref>'V2 - Regulations per year'!$G$15:$G$24</c15:sqref>
                        </c15:formulaRef>
                      </c:ext>
                    </c:extLst>
                    <c:numCache>
                      <c:formatCode>0.00%</c:formatCode>
                      <c:ptCount val="10"/>
                      <c:pt idx="1">
                        <c:v>0</c:v>
                      </c:pt>
                      <c:pt idx="2">
                        <c:v>0.28599999999999998</c:v>
                      </c:pt>
                      <c:pt idx="3">
                        <c:v>0</c:v>
                      </c:pt>
                      <c:pt idx="4">
                        <c:v>0.55600000000000005</c:v>
                      </c:pt>
                      <c:pt idx="5">
                        <c:v>0.3</c:v>
                      </c:pt>
                      <c:pt idx="6">
                        <c:v>0.85</c:v>
                      </c:pt>
                      <c:pt idx="7">
                        <c:v>0.42199999999999999</c:v>
                      </c:pt>
                      <c:pt idx="8">
                        <c:v>0.156</c:v>
                      </c:pt>
                      <c:pt idx="9">
                        <c:v>3.9E-2</c:v>
                      </c:pt>
                    </c:numCache>
                  </c:numRef>
                </c:val>
                <c:smooth val="0"/>
                <c:extLst>
                  <c:ext xmlns:c16="http://schemas.microsoft.com/office/drawing/2014/chart" uri="{C3380CC4-5D6E-409C-BE32-E72D297353CC}">
                    <c16:uniqueId val="{00000008-4FAB-427D-83E0-464DA66B81AE}"/>
                  </c:ext>
                </c:extLst>
              </c15:ser>
            </c15:filteredLineSeries>
          </c:ext>
        </c:extLst>
      </c:lineChart>
      <c:catAx>
        <c:axId val="380236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1299257008"/>
        <c:crosses val="autoZero"/>
        <c:auto val="1"/>
        <c:lblAlgn val="ctr"/>
        <c:lblOffset val="100"/>
        <c:noMultiLvlLbl val="0"/>
      </c:catAx>
      <c:valAx>
        <c:axId val="1299257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crossAx val="380236512"/>
        <c:crosses val="autoZero"/>
        <c:crossBetween val="between"/>
      </c:valAx>
      <c:valAx>
        <c:axId val="1964857536"/>
        <c:scaling>
          <c:orientation val="minMax"/>
        </c:scaling>
        <c:delete val="1"/>
        <c:axPos val="r"/>
        <c:numFmt formatCode="General" sourceLinked="1"/>
        <c:majorTickMark val="none"/>
        <c:minorTickMark val="none"/>
        <c:tickLblPos val="nextTo"/>
        <c:crossAx val="380230016"/>
        <c:crosses val="max"/>
        <c:crossBetween val="between"/>
      </c:valAx>
      <c:catAx>
        <c:axId val="380230016"/>
        <c:scaling>
          <c:orientation val="minMax"/>
        </c:scaling>
        <c:delete val="1"/>
        <c:axPos val="b"/>
        <c:numFmt formatCode="General" sourceLinked="1"/>
        <c:majorTickMark val="none"/>
        <c:minorTickMark val="none"/>
        <c:tickLblPos val="nextTo"/>
        <c:crossAx val="1964857536"/>
        <c:crosses val="autoZero"/>
        <c:auto val="1"/>
        <c:lblAlgn val="ctr"/>
        <c:lblOffset val="100"/>
        <c:noMultiLvlLbl val="0"/>
      </c:catAx>
      <c:spPr>
        <a:noFill/>
        <a:ln>
          <a:noFill/>
        </a:ln>
        <a:effectLst/>
      </c:spPr>
    </c:plotArea>
    <c:legend>
      <c:legendPos val="b"/>
      <c:legendEntry>
        <c:idx val="4"/>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legend>
    <c:plotVisOnly val="1"/>
    <c:dispBlanksAs val="gap"/>
    <c:showDLblsOverMax val="0"/>
  </c:chart>
  <c:spPr>
    <a:noFill/>
    <a:ln>
      <a:noFill/>
    </a:ln>
    <a:effectLst/>
  </c:spPr>
  <c:txPr>
    <a:bodyPr/>
    <a:lstStyle/>
    <a:p>
      <a:pPr>
        <a:defRPr sz="1400">
          <a:latin typeface="Open Sans Light" panose="020B0306030504020204" pitchFamily="34" charset="0"/>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ystemiq.earth/paris-effect/"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nnualreviews.org/doi/abs/10.1146/annurev-environ-112320-105050"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New standards and phase of going into the future.</a:t>
            </a:r>
            <a:endParaRPr/>
          </a:p>
        </p:txBody>
      </p:sp>
      <p:sp>
        <p:nvSpPr>
          <p:cNvPr id="288" name="Google Shape;28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2"/>
              </a:buClr>
              <a:buSzPts val="1200"/>
              <a:buFont typeface="Arial"/>
              <a:buNone/>
            </a:pPr>
            <a:r>
              <a:rPr i="1" lang="en-US" sz="1200">
                <a:solidFill>
                  <a:schemeClr val="lt2"/>
                </a:solidFill>
                <a:latin typeface="Arial"/>
                <a:ea typeface="Arial"/>
                <a:cs typeface="Arial"/>
                <a:sym typeface="Arial"/>
              </a:rPr>
              <a:t>Source: Governing net zero conveyor belt</a:t>
            </a:r>
            <a:endParaRPr/>
          </a:p>
          <a:p>
            <a:pPr indent="0" lvl="0" marL="0" marR="0" rtl="0" algn="l">
              <a:lnSpc>
                <a:spcPct val="100000"/>
              </a:lnSpc>
              <a:spcBef>
                <a:spcPts val="0"/>
              </a:spcBef>
              <a:spcAft>
                <a:spcPts val="0"/>
              </a:spcAft>
              <a:buClr>
                <a:schemeClr val="dk1"/>
              </a:buClr>
              <a:buSzPts val="1200"/>
              <a:buFont typeface="Calibri"/>
              <a:buNone/>
            </a:pPr>
            <a:r>
              <a:t/>
            </a:r>
            <a:endParaRPr i="1" sz="1200">
              <a:solidFill>
                <a:schemeClr val="lt2"/>
              </a:solidFill>
              <a:latin typeface="Arial"/>
              <a:ea typeface="Arial"/>
              <a:cs typeface="Arial"/>
              <a:sym typeface="Arial"/>
            </a:endParaRPr>
          </a:p>
          <a:p>
            <a:pPr indent="0" lvl="0" marL="0" rtl="0" algn="l">
              <a:spcBef>
                <a:spcPts val="0"/>
              </a:spcBef>
              <a:spcAft>
                <a:spcPts val="0"/>
              </a:spcAft>
              <a:buNone/>
            </a:pPr>
            <a:r>
              <a:rPr lang="en-US"/>
              <a:t>https://kleinmanenergy.upenn.edu/wp-content/uploads/2022/12/KCEP-Net-Zero-Governance-Conveyor-Belt.pdf</a:t>
            </a:r>
            <a:endParaRPr/>
          </a:p>
        </p:txBody>
      </p:sp>
      <p:sp>
        <p:nvSpPr>
          <p:cNvPr id="314" name="Google Shape;31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US"/>
              <a:t>ISO: </a:t>
            </a:r>
            <a:r>
              <a:rPr lang="en-US">
                <a:solidFill>
                  <a:schemeClr val="dk1"/>
                </a:solidFill>
                <a:latin typeface="Montserrat"/>
                <a:ea typeface="Montserrat"/>
                <a:cs typeface="Montserrat"/>
                <a:sym typeface="Montserrat"/>
              </a:rPr>
              <a:t>More than 1,200 experts from over 100 countries contributed to make an effective common reference for net zero guidance. </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a:p>
            <a:pPr indent="-298450" lvl="0" marL="4572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HLEG: UN’s High Level Expert Group Net Zero Report</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Recommendations to ensure integrity of net zero commitments by businesses, financial Institutions, cities and regions</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Group of 18 diverse experts with expertise in preventing greenwashing</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US"/>
              <a:t>ISO: </a:t>
            </a:r>
            <a:r>
              <a:rPr lang="en-US">
                <a:solidFill>
                  <a:schemeClr val="dk1"/>
                </a:solidFill>
                <a:latin typeface="Montserrat"/>
                <a:ea typeface="Montserrat"/>
                <a:cs typeface="Montserrat"/>
                <a:sym typeface="Montserrat"/>
              </a:rPr>
              <a:t>More than 1,200 experts from over 100 countries contributed to make an effective common reference for net zero guidance. </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a:p>
            <a:pPr indent="-298450" lvl="0" marL="4572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HLEG: UN’s High Level Expert Group Net Zero Report</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Recommendations to ensure integrity of net zero commitments by businesses, financial Institutions, cities and regions</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Group of 18 diverse experts with expertise in preventing greenwashing</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US"/>
              <a:t>ISO: </a:t>
            </a:r>
            <a:r>
              <a:rPr lang="en-US">
                <a:solidFill>
                  <a:schemeClr val="dk1"/>
                </a:solidFill>
                <a:latin typeface="Montserrat"/>
                <a:ea typeface="Montserrat"/>
                <a:cs typeface="Montserrat"/>
                <a:sym typeface="Montserrat"/>
              </a:rPr>
              <a:t>More than 1,200 experts from over 100 countries contributed to make an effective common reference for net zero guidance. </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a:p>
            <a:pPr indent="-298450" lvl="0" marL="4572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HLEG: UN’s High Level Expert Group Net Zero Report</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Recommendations to ensure integrity of net zero commitments by businesses, financial Institutions, cities and regions</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Group of 18 diverse experts with expertise in preventing greenwashing</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US"/>
              <a:t>ISO: </a:t>
            </a:r>
            <a:r>
              <a:rPr lang="en-US">
                <a:solidFill>
                  <a:schemeClr val="dk1"/>
                </a:solidFill>
                <a:latin typeface="Montserrat"/>
                <a:ea typeface="Montserrat"/>
                <a:cs typeface="Montserrat"/>
                <a:sym typeface="Montserrat"/>
              </a:rPr>
              <a:t>More than 1,200 experts from over 100 countries contributed to make an effective common reference for net zero guidance. </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a:p>
            <a:pPr indent="-298450" lvl="0" marL="4572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HLEG: UN’s High Level Expert Group Net Zero Report</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Recommendations to ensure integrity of net zero commitments by businesses, financial Institutions, cities and regions</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Group of 18 diverse experts with expertise in preventing greenwashing</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7e3094c3c2_0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27e3094c3c2_0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050">
                <a:highlight>
                  <a:srgbClr val="DEE9FA"/>
                </a:highlight>
                <a:latin typeface="Arial"/>
                <a:ea typeface="Arial"/>
                <a:cs typeface="Arial"/>
                <a:sym typeface="Arial"/>
              </a:rPr>
              <a:t>as </a:t>
            </a:r>
            <a:r>
              <a:rPr lang="en-US" sz="1050" u="sng">
                <a:solidFill>
                  <a:srgbClr val="1155CC"/>
                </a:solidFill>
                <a:highlight>
                  <a:srgbClr val="DEE9FA"/>
                </a:highlight>
                <a:latin typeface="Arial"/>
                <a:ea typeface="Arial"/>
                <a:cs typeface="Arial"/>
                <a:sym typeface="Arial"/>
                <a:hlinkClick r:id="rId2">
                  <a:extLst>
                    <a:ext uri="{A12FA001-AC4F-418D-AE19-62706E023703}">
                      <ahyp:hlinkClr val="tx"/>
                    </a:ext>
                  </a:extLst>
                </a:hlinkClick>
              </a:rPr>
              <a:t>Systemiq’s 2020 report</a:t>
            </a:r>
            <a:r>
              <a:rPr lang="en-US" sz="1050">
                <a:highlight>
                  <a:srgbClr val="DEE9FA"/>
                </a:highlight>
                <a:latin typeface="Arial"/>
                <a:ea typeface="Arial"/>
                <a:cs typeface="Arial"/>
                <a:sym typeface="Arial"/>
              </a:rPr>
              <a:t> makes clear. Low-carbon solutions could be competitive in 75 percent of sectors by 2030, compared to zero in 2015 and low-carbon growth this decade will generate over 35 million jobs. California’s Right to Repair Bill that was recently backed by Apple in a press release is a good example of the ambition loop in action. </a:t>
            </a:r>
            <a:endParaRPr/>
          </a:p>
        </p:txBody>
      </p:sp>
      <p:sp>
        <p:nvSpPr>
          <p:cNvPr id="406" name="Google Shape;406;g27e3094c3c2_0_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US"/>
              <a:t>Map shows following countries that have mandatory disclosure: Australia, Canada, China, EU, Hong Kong, India, Japan, Malaysia, New Zealand, Singapore, South Korea</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Some countries are going even further: </a:t>
            </a:r>
            <a:endParaRPr/>
          </a:p>
          <a:p>
            <a:pPr indent="-171450" lvl="0" marL="171450" rtl="0" algn="l">
              <a:spcBef>
                <a:spcPts val="0"/>
              </a:spcBef>
              <a:spcAft>
                <a:spcPts val="0"/>
              </a:spcAft>
              <a:buClr>
                <a:schemeClr val="dk1"/>
              </a:buClr>
              <a:buSzPts val="1200"/>
              <a:buFont typeface="Arial"/>
              <a:buChar char="•"/>
            </a:pPr>
            <a:r>
              <a:rPr lang="en-US"/>
              <a:t>France, UK, US, EU have specific requirements for making claims</a:t>
            </a:r>
            <a:endParaRPr/>
          </a:p>
          <a:p>
            <a:pPr indent="-171450" lvl="0" marL="171450" rtl="0" algn="l">
              <a:spcBef>
                <a:spcPts val="0"/>
              </a:spcBef>
              <a:spcAft>
                <a:spcPts val="0"/>
              </a:spcAft>
              <a:buClr>
                <a:schemeClr val="dk1"/>
              </a:buClr>
              <a:buSzPts val="1200"/>
              <a:buFont typeface="Arial"/>
              <a:buChar char="•"/>
            </a:pPr>
            <a:r>
              <a:rPr lang="en-US"/>
              <a:t>EU, UK, US have procurement and product standards</a:t>
            </a:r>
            <a:endParaRPr/>
          </a:p>
          <a:p>
            <a:pPr indent="-171450" lvl="0" marL="171450" rtl="0" algn="l">
              <a:spcBef>
                <a:spcPts val="0"/>
              </a:spcBef>
              <a:spcAft>
                <a:spcPts val="0"/>
              </a:spcAft>
              <a:buClr>
                <a:schemeClr val="dk1"/>
              </a:buClr>
              <a:buSzPts val="1200"/>
              <a:buFont typeface="Arial"/>
              <a:buChar char="•"/>
            </a:pPr>
            <a:r>
              <a:rPr lang="en-US"/>
              <a:t>China, France, Spain and UK have requirements surrounding transition plans.</a:t>
            </a:r>
            <a:endParaRPr/>
          </a:p>
          <a:p>
            <a:pPr indent="-95250" lvl="0" marL="171450" rtl="0" algn="l">
              <a:spcBef>
                <a:spcPts val="0"/>
              </a:spcBef>
              <a:spcAft>
                <a:spcPts val="0"/>
              </a:spcAft>
              <a:buClr>
                <a:schemeClr val="dk1"/>
              </a:buClr>
              <a:buSzPts val="1200"/>
              <a:buFont typeface="Arial"/>
              <a:buNone/>
            </a:pPr>
            <a:r>
              <a:t/>
            </a:r>
            <a:endParaRPr/>
          </a:p>
          <a:p>
            <a:pPr indent="-95250" lvl="0" marL="171450" rtl="0" algn="l">
              <a:spcBef>
                <a:spcPts val="0"/>
              </a:spcBef>
              <a:spcAft>
                <a:spcPts val="0"/>
              </a:spcAft>
              <a:buClr>
                <a:schemeClr val="dk1"/>
              </a:buClr>
              <a:buSzPts val="1200"/>
              <a:buFont typeface="Arial"/>
              <a:buNone/>
            </a:pPr>
            <a:r>
              <a:t/>
            </a:r>
            <a:endParaRPr/>
          </a:p>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None/>
            </a:pPr>
            <a:r>
              <a:rPr lang="en-US" sz="1800">
                <a:latin typeface="Calibri"/>
                <a:ea typeface="Calibri"/>
                <a:cs typeface="Calibri"/>
                <a:sym typeface="Calibri"/>
              </a:rPr>
              <a:t>These tips draw on evidence from academic research, think tanks and learning from existing examples of climate interventions.  </a:t>
            </a:r>
            <a:endParaRPr/>
          </a:p>
          <a:p>
            <a:pPr indent="0" lvl="0" marL="0" marR="0" rtl="0" algn="l">
              <a:spcBef>
                <a:spcPts val="0"/>
              </a:spcBef>
              <a:spcAft>
                <a:spcPts val="0"/>
              </a:spcAft>
              <a:buNone/>
            </a:pPr>
            <a:r>
              <a:t/>
            </a:r>
            <a:endParaRPr sz="1800">
              <a:latin typeface="Calibri"/>
              <a:ea typeface="Calibri"/>
              <a:cs typeface="Calibri"/>
              <a:sym typeface="Calibri"/>
            </a:endParaRPr>
          </a:p>
          <a:p>
            <a:pPr indent="-76200" lvl="0" marL="0" rtl="0" algn="l">
              <a:spcBef>
                <a:spcPts val="0"/>
              </a:spcBef>
              <a:spcAft>
                <a:spcPts val="0"/>
              </a:spcAft>
              <a:buClr>
                <a:schemeClr val="dk1"/>
              </a:buClr>
              <a:buSzPts val="1200"/>
              <a:buFont typeface="Arial"/>
              <a:buChar char="•"/>
            </a:pPr>
            <a:r>
              <a:rPr lang="en-US">
                <a:solidFill>
                  <a:schemeClr val="dk1"/>
                </a:solidFill>
                <a:highlight>
                  <a:srgbClr val="FFFF00"/>
                </a:highlight>
                <a:latin typeface="Montserrat"/>
                <a:ea typeface="Montserrat"/>
                <a:cs typeface="Montserrat"/>
                <a:sym typeface="Montserrat"/>
              </a:rPr>
              <a:t>How: </a:t>
            </a:r>
            <a:endParaRPr/>
          </a:p>
          <a:p>
            <a:pPr indent="-76200" lvl="1" marL="457200" rtl="0" algn="l">
              <a:spcBef>
                <a:spcPts val="0"/>
              </a:spcBef>
              <a:spcAft>
                <a:spcPts val="0"/>
              </a:spcAft>
              <a:buClr>
                <a:schemeClr val="dk1"/>
              </a:buClr>
              <a:buSzPts val="1200"/>
              <a:buFont typeface="Arial"/>
              <a:buChar char="•"/>
            </a:pPr>
            <a:r>
              <a:rPr lang="en-US">
                <a:solidFill>
                  <a:schemeClr val="dk1"/>
                </a:solidFill>
                <a:highlight>
                  <a:srgbClr val="FFFF00"/>
                </a:highlight>
                <a:latin typeface="Montserrat"/>
                <a:ea typeface="Montserrat"/>
                <a:cs typeface="Montserrat"/>
                <a:sym typeface="Montserrat"/>
              </a:rPr>
              <a:t>Policy design – learnings especially relating to congestion charging demonstrate that policy design is crucial to driving acceptance. For example, this includes clarity around how proceeds/taxes will be earmarked for other projects (e.g., in NY for improving the subway system), how low-income households or businesses will be compensated/given exemptions, Baranzini et al 2021; Carattini et al </a:t>
            </a:r>
            <a:endParaRPr/>
          </a:p>
          <a:p>
            <a:pPr indent="-76200" lvl="1" marL="457200" marR="0" rtl="0" algn="l">
              <a:lnSpc>
                <a:spcPct val="100000"/>
              </a:lnSpc>
              <a:spcBef>
                <a:spcPts val="0"/>
              </a:spcBef>
              <a:spcAft>
                <a:spcPts val="0"/>
              </a:spcAft>
              <a:buClr>
                <a:schemeClr val="dk1"/>
              </a:buClr>
              <a:buSzPts val="1200"/>
              <a:buFont typeface="Arial"/>
              <a:buChar char="•"/>
            </a:pPr>
            <a:r>
              <a:rPr lang="en-US">
                <a:solidFill>
                  <a:schemeClr val="dk1"/>
                </a:solidFill>
                <a:highlight>
                  <a:srgbClr val="FFFF00"/>
                </a:highlight>
                <a:latin typeface="Montserrat"/>
                <a:ea typeface="Montserrat"/>
                <a:cs typeface="Montserrat"/>
                <a:sym typeface="Montserrat"/>
              </a:rPr>
              <a:t>Carrot v Stick : Survey of Americans in 2013 demonstrated voters tend to prefer subsidies and tax rebates over carbon taxes (Leiserowitz et al (2013), Alberini et al 2016, ). Norway demonstrates that national policies to incentivise EV purchases led to BEVs making up 80% of the market share pf car sales between May 2022-23. https://insideevs.com/news/670561/norway-bev-sales-may-2023/ , https://elbil.no/english/norwegian-ev-policy/. </a:t>
            </a:r>
            <a:r>
              <a:rPr lang="en-US" sz="1200">
                <a:solidFill>
                  <a:srgbClr val="000000"/>
                </a:solidFill>
                <a:highlight>
                  <a:srgbClr val="FFFF00"/>
                </a:highlight>
                <a:latin typeface="Open Sans Light"/>
                <a:ea typeface="Open Sans Light"/>
                <a:cs typeface="Open Sans Light"/>
                <a:sym typeface="Open Sans Light"/>
              </a:rPr>
              <a:t>Acknowledge the cost alongside benefits of climate interventions – i.e., that reaching net zero will create discomfort within a carbon-dependent society, but there is a clear plan on how to mitigate these challenges.</a:t>
            </a:r>
            <a:endParaRPr/>
          </a:p>
          <a:p>
            <a:pPr indent="-76200" lvl="1" marL="457200" marR="0" rtl="0" algn="l">
              <a:lnSpc>
                <a:spcPct val="100000"/>
              </a:lnSpc>
              <a:spcBef>
                <a:spcPts val="0"/>
              </a:spcBef>
              <a:spcAft>
                <a:spcPts val="0"/>
              </a:spcAft>
              <a:buClr>
                <a:srgbClr val="000000"/>
              </a:buClr>
              <a:buSzPts val="1200"/>
              <a:buFont typeface="Arial"/>
              <a:buChar char="•"/>
            </a:pPr>
            <a:r>
              <a:rPr lang="en-US" sz="1200">
                <a:solidFill>
                  <a:srgbClr val="000000"/>
                </a:solidFill>
                <a:highlight>
                  <a:srgbClr val="FFFF00"/>
                </a:highlight>
                <a:latin typeface="Open Sans Light"/>
                <a:ea typeface="Open Sans Light"/>
                <a:cs typeface="Open Sans Light"/>
                <a:sym typeface="Open Sans Light"/>
              </a:rPr>
              <a:t>Addressing mistrust in climate interventions often involves addressing underlying mistrust in government/governance structures. Evidence from Ireland, historically a ‘climate laggard’ in the European context, demonstrates the value added by novel engagement techniques. There, policy-makers used ‘citizens assemblies’ to deliver recommendations to the Irish Parliament on climate policy interventions. The principle of citizens assemblies is that you bring together a group of individuals representative of your jurisdictional demographics, and have them discuss and evaluate different policy proposals with experts and non-experts. These sessions are typically run over several weekends, and are intended to result in consensus that is reflective of broader values within the wider population. In Ireland, two of three radical recommendations were adopted by the parliament – to increase renewable energy from 30-70% of supply, and increasing the price of carbon from 20-80 euro per tonne, both by 2030. This approach hasn’t yet taken off in the USA in the same way it has in Europe, but cities are beginning to experiment with this form of public engagement, for example, in late 2022, Los Angeles trialled used this method to discuss the future of a public space in Petaluma. Lala Muradova, Hayley Walker &amp; Francesca Colli (2020)</a:t>
            </a:r>
            <a:endParaRPr b="1" sz="1800">
              <a:solidFill>
                <a:srgbClr val="FF0000"/>
              </a:solidFill>
              <a:highlight>
                <a:srgbClr val="FFFF00"/>
              </a:highlight>
              <a:latin typeface="Calibri"/>
              <a:ea typeface="Calibri"/>
              <a:cs typeface="Calibri"/>
              <a:sym typeface="Calibri"/>
            </a:endParaRPr>
          </a:p>
          <a:p>
            <a:pPr indent="0" lvl="0" marL="0" rtl="0" algn="l">
              <a:spcBef>
                <a:spcPts val="0"/>
              </a:spcBef>
              <a:spcAft>
                <a:spcPts val="0"/>
              </a:spcAft>
              <a:buClr>
                <a:schemeClr val="dk1"/>
              </a:buClr>
              <a:buSzPts val="1200"/>
              <a:buFont typeface="Arial"/>
              <a:buNone/>
            </a:pPr>
            <a:r>
              <a:t/>
            </a:r>
            <a:endParaRPr>
              <a:solidFill>
                <a:schemeClr val="dk1"/>
              </a:solidFill>
              <a:highlight>
                <a:srgbClr val="FFFF00"/>
              </a:highlight>
              <a:latin typeface="Montserrat"/>
              <a:ea typeface="Montserrat"/>
              <a:cs typeface="Montserrat"/>
              <a:sym typeface="Montserra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None/>
            </a:pPr>
            <a:r>
              <a:t/>
            </a:r>
            <a:endParaRPr sz="1800">
              <a:latin typeface="Calibri"/>
              <a:ea typeface="Calibri"/>
              <a:cs typeface="Calibri"/>
              <a:sym typeface="Calibri"/>
            </a:endParaRPr>
          </a:p>
          <a:p>
            <a:pPr indent="0" lvl="0" marL="0" marR="0" rtl="0" algn="l">
              <a:spcBef>
                <a:spcPts val="0"/>
              </a:spcBef>
              <a:spcAft>
                <a:spcPts val="0"/>
              </a:spcAft>
              <a:buNone/>
            </a:pPr>
            <a:r>
              <a:rPr lang="en-US" sz="1800">
                <a:latin typeface="Calibri"/>
                <a:ea typeface="Calibri"/>
                <a:cs typeface="Calibri"/>
                <a:sym typeface="Calibri"/>
              </a:rPr>
              <a:t>What: </a:t>
            </a:r>
            <a:endParaRPr/>
          </a:p>
          <a:p>
            <a:pPr indent="-285750" lvl="0" marL="285750" marR="0" rtl="0" algn="l">
              <a:spcBef>
                <a:spcPts val="0"/>
              </a:spcBef>
              <a:spcAft>
                <a:spcPts val="0"/>
              </a:spcAft>
              <a:buClr>
                <a:schemeClr val="dk1"/>
              </a:buClr>
              <a:buSzPts val="1800"/>
              <a:buFont typeface="Arial"/>
              <a:buChar char="•"/>
            </a:pPr>
            <a:r>
              <a:rPr lang="en-US" sz="1800">
                <a:latin typeface="Calibri"/>
                <a:ea typeface="Calibri"/>
                <a:cs typeface="Calibri"/>
                <a:sym typeface="Calibri"/>
              </a:rPr>
              <a:t>Preliminary results from a representative  survey of 4100 residents in Berlin and Paris demonstrated that framing of policy interventions is important: Reducing air pollution was a greater motivating factor for generating support in congestion charging policies in those cities than was climate change impacts or travel time savings. Build also on American’s desire to have environmental protections – consider how interventions for e.g., improved water quality might also have climate impacts.</a:t>
            </a:r>
            <a:endParaRPr/>
          </a:p>
          <a:p>
            <a:pPr indent="-285750" lvl="0" marL="285750" marR="0" rtl="0" algn="l">
              <a:spcBef>
                <a:spcPts val="0"/>
              </a:spcBef>
              <a:spcAft>
                <a:spcPts val="0"/>
              </a:spcAft>
              <a:buClr>
                <a:schemeClr val="dk1"/>
              </a:buClr>
              <a:buSzPts val="1800"/>
              <a:buFont typeface="Arial"/>
              <a:buChar char="•"/>
            </a:pPr>
            <a:r>
              <a:rPr lang="en-US" sz="1800">
                <a:latin typeface="Calibri"/>
                <a:ea typeface="Calibri"/>
                <a:cs typeface="Calibri"/>
                <a:sym typeface="Calibri"/>
              </a:rPr>
              <a:t>This also presents the opportunity to coalition build: https://iopscience.iop.org/article/10.1088/1748-9326/ab81c1/meta . Bergquist in a survey of 400 representative Americans demonstrated that this was a particularly useful strategy amongst people of colour. Historically, a major example of successful use of coalitions is in the Netherlands during the 1970s, where groups advocating for child road safety and neighbourhood preservation became pivotal in strict road rules for drivers in Dutch cities. As a result, the driving boom was replaced by a cycle boom. However, climate didn’t feature in these conversations – it came down to road safety, neighbourhood integrity and community cohesion (which was being disrupted by car-centric redevelopments). </a:t>
            </a:r>
            <a:endParaRPr/>
          </a:p>
          <a:p>
            <a:pPr indent="0" lvl="0" marL="0" rtl="0" algn="l">
              <a:spcBef>
                <a:spcPts val="0"/>
              </a:spcBef>
              <a:spcAft>
                <a:spcPts val="0"/>
              </a:spcAft>
              <a:buClr>
                <a:schemeClr val="dk1"/>
              </a:buClr>
              <a:buSzPts val="1200"/>
              <a:buFont typeface="Arial"/>
              <a:buNone/>
            </a:pPr>
            <a:r>
              <a:t/>
            </a:r>
            <a:endParaRPr>
              <a:solidFill>
                <a:schemeClr val="dk1"/>
              </a:solidFill>
              <a:highlight>
                <a:srgbClr val="FFFF00"/>
              </a:highlight>
              <a:latin typeface="Montserrat"/>
              <a:ea typeface="Montserrat"/>
              <a:cs typeface="Montserrat"/>
              <a:sym typeface="Montserra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rPr lang="en-US" sz="1800">
                <a:solidFill>
                  <a:schemeClr val="dk1"/>
                </a:solidFill>
                <a:latin typeface="Montserrat"/>
                <a:ea typeface="Montserrat"/>
                <a:cs typeface="Montserrat"/>
                <a:sym typeface="Montserrat"/>
              </a:rPr>
              <a:t>When</a:t>
            </a:r>
            <a:endParaRPr/>
          </a:p>
          <a:p>
            <a:pPr indent="-171450" lvl="0" marL="171450" marR="0" rtl="0" algn="l">
              <a:lnSpc>
                <a:spcPct val="100000"/>
              </a:lnSpc>
              <a:spcBef>
                <a:spcPts val="0"/>
              </a:spcBef>
              <a:spcAft>
                <a:spcPts val="0"/>
              </a:spcAft>
              <a:buClr>
                <a:schemeClr val="dk1"/>
              </a:buClr>
              <a:buSzPts val="1800"/>
              <a:buFont typeface="Arial"/>
              <a:buChar char="•"/>
            </a:pPr>
            <a:r>
              <a:rPr lang="en-US" sz="1800">
                <a:solidFill>
                  <a:schemeClr val="dk1"/>
                </a:solidFill>
                <a:latin typeface="Montserrat"/>
                <a:ea typeface="Montserrat"/>
                <a:cs typeface="Montserrat"/>
                <a:sym typeface="Montserrat"/>
              </a:rPr>
              <a:t>Trial periods have been valuable in European cities for generating public support for congestion charging schemes. In 2011 in Milan, after a trial period, 79% of voters approved the extension of the congestion charging policy. Similar evidence has emerged from Stockholm in Sweden (Schuitema et al 2010). In Switzerland in relation to waste policies, after a trial period residents were willing to accept a 70% higher price for waste disposal than prior, once realising benefits (Carattini et al 2018). Although it doesn’t eliminate opposition to policies, it greatly reduces it. This because it gives voters time to experience the positives of these interventions, which they may previously not have recognised/thought they would benefit from. </a:t>
            </a:r>
            <a:endParaRPr/>
          </a:p>
          <a:p>
            <a:pPr indent="-171450" lvl="0" marL="171450" marR="0" rtl="0" algn="l">
              <a:lnSpc>
                <a:spcPct val="100000"/>
              </a:lnSpc>
              <a:spcBef>
                <a:spcPts val="0"/>
              </a:spcBef>
              <a:spcAft>
                <a:spcPts val="0"/>
              </a:spcAft>
              <a:buClr>
                <a:schemeClr val="dk1"/>
              </a:buClr>
              <a:buSzPts val="1800"/>
              <a:buFont typeface="Arial"/>
              <a:buChar char="•"/>
            </a:pPr>
            <a:r>
              <a:rPr lang="en-US" sz="1800">
                <a:solidFill>
                  <a:schemeClr val="dk1"/>
                </a:solidFill>
                <a:latin typeface="Montserrat"/>
                <a:ea typeface="Montserrat"/>
                <a:cs typeface="Montserrat"/>
                <a:sym typeface="Montserrat"/>
              </a:rPr>
              <a:t>Timelines, guidance, support. </a:t>
            </a:r>
            <a:endParaRPr/>
          </a:p>
          <a:p>
            <a:pPr indent="-171450" lvl="1" marL="628650" marR="0" rtl="0" algn="l">
              <a:lnSpc>
                <a:spcPct val="100000"/>
              </a:lnSpc>
              <a:spcBef>
                <a:spcPts val="0"/>
              </a:spcBef>
              <a:spcAft>
                <a:spcPts val="0"/>
              </a:spcAft>
              <a:buClr>
                <a:schemeClr val="dk1"/>
              </a:buClr>
              <a:buSzPts val="1800"/>
              <a:buFont typeface="Arial"/>
              <a:buChar char="•"/>
            </a:pPr>
            <a:r>
              <a:rPr lang="en-US" sz="1800">
                <a:solidFill>
                  <a:schemeClr val="dk1"/>
                </a:solidFill>
                <a:latin typeface="Montserrat"/>
                <a:ea typeface="Montserrat"/>
                <a:cs typeface="Montserrat"/>
                <a:sym typeface="Montserrat"/>
              </a:rPr>
              <a:t>There’s ambitions to adjust building regulations to force builders and developers meet net zero targets </a:t>
            </a:r>
            <a:endParaRPr/>
          </a:p>
          <a:p>
            <a:pPr indent="-171450" lvl="1" marL="628650" marR="0" rtl="0" algn="l">
              <a:lnSpc>
                <a:spcPct val="100000"/>
              </a:lnSpc>
              <a:spcBef>
                <a:spcPts val="0"/>
              </a:spcBef>
              <a:spcAft>
                <a:spcPts val="0"/>
              </a:spcAft>
              <a:buClr>
                <a:schemeClr val="dk1"/>
              </a:buClr>
              <a:buSzPts val="1800"/>
              <a:buFont typeface="Arial"/>
              <a:buChar char="•"/>
            </a:pPr>
            <a:r>
              <a:rPr lang="en-US" sz="1800">
                <a:solidFill>
                  <a:schemeClr val="dk1"/>
                </a:solidFill>
                <a:latin typeface="Montserrat"/>
                <a:ea typeface="Montserrat"/>
                <a:cs typeface="Montserrat"/>
                <a:sym typeface="Montserrat"/>
              </a:rPr>
              <a:t>Findings from workshops with architects, developers and local authorities in the UK outlined some ways that regulations can be more easily adopted. This workshop was in relation to net zero buildings, but findings can be applied to other sectors:</a:t>
            </a:r>
            <a:endParaRPr/>
          </a:p>
          <a:p>
            <a:pPr indent="-171450" lvl="2" marL="1085850" marR="0" rtl="0" algn="l">
              <a:lnSpc>
                <a:spcPct val="100000"/>
              </a:lnSpc>
              <a:spcBef>
                <a:spcPts val="0"/>
              </a:spcBef>
              <a:spcAft>
                <a:spcPts val="0"/>
              </a:spcAft>
              <a:buClr>
                <a:schemeClr val="dk1"/>
              </a:buClr>
              <a:buSzPts val="1800"/>
              <a:buFont typeface="Arial"/>
              <a:buChar char="•"/>
            </a:pPr>
            <a:r>
              <a:rPr lang="en-US" sz="1800">
                <a:solidFill>
                  <a:schemeClr val="dk1"/>
                </a:solidFill>
                <a:latin typeface="Montserrat"/>
                <a:ea typeface="Montserrat"/>
                <a:cs typeface="Montserrat"/>
                <a:sym typeface="Montserrat"/>
              </a:rPr>
              <a:t>Announce key decisions and changes to regulations early</a:t>
            </a:r>
            <a:endParaRPr/>
          </a:p>
          <a:p>
            <a:pPr indent="-171450" lvl="2" marL="1085850" marR="0" rtl="0" algn="l">
              <a:lnSpc>
                <a:spcPct val="100000"/>
              </a:lnSpc>
              <a:spcBef>
                <a:spcPts val="0"/>
              </a:spcBef>
              <a:spcAft>
                <a:spcPts val="0"/>
              </a:spcAft>
              <a:buClr>
                <a:schemeClr val="dk1"/>
              </a:buClr>
              <a:buSzPts val="1800"/>
              <a:buFont typeface="Arial"/>
              <a:buChar char="•"/>
            </a:pPr>
            <a:r>
              <a:rPr lang="en-US" sz="1800">
                <a:solidFill>
                  <a:schemeClr val="dk1"/>
                </a:solidFill>
                <a:latin typeface="Montserrat"/>
                <a:ea typeface="Montserrat"/>
                <a:cs typeface="Montserrat"/>
                <a:sym typeface="Montserrat"/>
              </a:rPr>
              <a:t>Provide consistent and stable versions of measurement techniques </a:t>
            </a:r>
            <a:endParaRPr/>
          </a:p>
          <a:p>
            <a:pPr indent="-171450" lvl="2" marL="1085850" marR="0" rtl="0" algn="l">
              <a:lnSpc>
                <a:spcPct val="100000"/>
              </a:lnSpc>
              <a:spcBef>
                <a:spcPts val="0"/>
              </a:spcBef>
              <a:spcAft>
                <a:spcPts val="0"/>
              </a:spcAft>
              <a:buClr>
                <a:schemeClr val="dk1"/>
              </a:buClr>
              <a:buSzPts val="1800"/>
              <a:buFont typeface="Arial"/>
              <a:buChar char="•"/>
            </a:pPr>
            <a:r>
              <a:rPr lang="en-US" sz="1800">
                <a:solidFill>
                  <a:schemeClr val="dk1"/>
                </a:solidFill>
                <a:latin typeface="Montserrat"/>
                <a:ea typeface="Montserrat"/>
                <a:cs typeface="Montserrat"/>
                <a:sym typeface="Montserrat"/>
              </a:rPr>
              <a:t>Hold engagement between responsible jurisdictional bodies and those bodies who will be implementing/working with these regulations, to share learning and improve communication between different groups</a:t>
            </a:r>
            <a:endParaRPr/>
          </a:p>
          <a:p>
            <a:pPr indent="-171450" lvl="2" marL="1085850" marR="0" rtl="0" algn="l">
              <a:lnSpc>
                <a:spcPct val="100000"/>
              </a:lnSpc>
              <a:spcBef>
                <a:spcPts val="0"/>
              </a:spcBef>
              <a:spcAft>
                <a:spcPts val="0"/>
              </a:spcAft>
              <a:buClr>
                <a:schemeClr val="dk1"/>
              </a:buClr>
              <a:buSzPts val="1800"/>
              <a:buFont typeface="Arial"/>
              <a:buChar char="•"/>
            </a:pPr>
            <a:r>
              <a:rPr lang="en-US" sz="1800">
                <a:solidFill>
                  <a:schemeClr val="dk1"/>
                </a:solidFill>
                <a:latin typeface="Montserrat"/>
                <a:ea typeface="Montserrat"/>
                <a:cs typeface="Montserrat"/>
                <a:sym typeface="Montserrat"/>
              </a:rPr>
              <a:t>From: Ehwi et al 2023 (Delivery of net zero housing: the role of planning)</a:t>
            </a:r>
            <a:endParaRPr/>
          </a:p>
          <a:p>
            <a:pPr indent="-57150" lvl="2" marL="1085850" marR="0" rtl="0" algn="l">
              <a:lnSpc>
                <a:spcPct val="100000"/>
              </a:lnSpc>
              <a:spcBef>
                <a:spcPts val="0"/>
              </a:spcBef>
              <a:spcAft>
                <a:spcPts val="0"/>
              </a:spcAft>
              <a:buClr>
                <a:schemeClr val="dk1"/>
              </a:buClr>
              <a:buSzPts val="1800"/>
              <a:buFont typeface="Arial"/>
              <a:buNone/>
            </a:pPr>
            <a:r>
              <a:t/>
            </a:r>
            <a:endParaRPr sz="1800">
              <a:solidFill>
                <a:schemeClr val="dk1"/>
              </a:solidFill>
              <a:latin typeface="Montserrat"/>
              <a:ea typeface="Montserrat"/>
              <a:cs typeface="Montserrat"/>
              <a:sym typeface="Montserrat"/>
            </a:endParaRPr>
          </a:p>
          <a:p>
            <a:pPr indent="-57150" lvl="0" marL="171450" marR="0" rtl="0" algn="l">
              <a:lnSpc>
                <a:spcPct val="100000"/>
              </a:lnSpc>
              <a:spcBef>
                <a:spcPts val="0"/>
              </a:spcBef>
              <a:spcAft>
                <a:spcPts val="0"/>
              </a:spcAft>
              <a:buClr>
                <a:schemeClr val="dk1"/>
              </a:buClr>
              <a:buSzPts val="1800"/>
              <a:buFont typeface="Arial"/>
              <a:buNone/>
            </a:pPr>
            <a:r>
              <a:t/>
            </a:r>
            <a:endParaRPr sz="1800">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Arial"/>
              <a:buNone/>
            </a:pPr>
            <a:r>
              <a:t/>
            </a:r>
            <a:endParaRPr>
              <a:solidFill>
                <a:schemeClr val="dk1"/>
              </a:solidFill>
              <a:highlight>
                <a:srgbClr val="FFFF00"/>
              </a:highlight>
              <a:latin typeface="Montserrat"/>
              <a:ea typeface="Montserrat"/>
              <a:cs typeface="Montserrat"/>
              <a:sym typeface="Montserra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95250" lvl="0" marL="171450" rtl="0" algn="l">
              <a:spcBef>
                <a:spcPts val="0"/>
              </a:spcBef>
              <a:spcAft>
                <a:spcPts val="0"/>
              </a:spcAft>
              <a:buClr>
                <a:schemeClr val="dk1"/>
              </a:buClr>
              <a:buSzPts val="1200"/>
              <a:buFont typeface="Arial"/>
              <a:buNone/>
            </a:pPr>
            <a:r>
              <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Arial"/>
              <a:buNone/>
            </a:pPr>
            <a:r>
              <a:rPr lang="en-US">
                <a:solidFill>
                  <a:schemeClr val="dk1"/>
                </a:solidFill>
                <a:latin typeface="Montserrat"/>
                <a:ea typeface="Montserrat"/>
                <a:cs typeface="Montserrat"/>
                <a:sym typeface="Montserrat"/>
              </a:rPr>
              <a:t>Who</a:t>
            </a:r>
            <a:endParaRPr/>
          </a:p>
          <a:p>
            <a:pPr indent="-171450" lvl="0" marL="171450" marR="0" rtl="0" algn="l">
              <a:lnSpc>
                <a:spcPct val="100000"/>
              </a:lnSpc>
              <a:spcBef>
                <a:spcPts val="0"/>
              </a:spcBef>
              <a:spcAft>
                <a:spcPts val="0"/>
              </a:spcAft>
              <a:buClr>
                <a:schemeClr val="dk1"/>
              </a:buClr>
              <a:buSzPts val="1200"/>
              <a:buFont typeface="Arial"/>
              <a:buChar char="•"/>
            </a:pPr>
            <a:r>
              <a:rPr lang="en-US">
                <a:solidFill>
                  <a:schemeClr val="dk1"/>
                </a:solidFill>
                <a:latin typeface="Montserrat"/>
                <a:ea typeface="Montserrat"/>
                <a:cs typeface="Montserrat"/>
                <a:sym typeface="Montserrat"/>
              </a:rPr>
              <a:t>Opposition to climate mitigation policies is often on grounds of inequality – whether spatial, income, or race. World Bank 2022 https://documents1.worldbank.org/curated/en/099435009192218701/pdf/IDU064cb89c9021ad048e20bd5a0c2f0100dbc7e.pdf  The risk of adverse impacts on inequality as carbon mitigation strategies expand is increasing, therefore there needs to be careful planning and management of interventions with a pro-poor approach that simultaneously reduces inequalities and helps mitigate climate change.  </a:t>
            </a:r>
            <a:endParaRPr/>
          </a:p>
          <a:p>
            <a:pPr indent="-171450" lvl="0" marL="171450" marR="0" rtl="0" algn="l">
              <a:lnSpc>
                <a:spcPct val="100000"/>
              </a:lnSpc>
              <a:spcBef>
                <a:spcPts val="0"/>
              </a:spcBef>
              <a:spcAft>
                <a:spcPts val="0"/>
              </a:spcAft>
              <a:buClr>
                <a:schemeClr val="dk1"/>
              </a:buClr>
              <a:buSzPts val="1200"/>
              <a:buFont typeface="Arial"/>
              <a:buChar char="•"/>
            </a:pPr>
            <a:r>
              <a:rPr lang="en-US">
                <a:solidFill>
                  <a:schemeClr val="dk1"/>
                </a:solidFill>
                <a:latin typeface="Montserrat"/>
                <a:ea typeface="Montserrat"/>
                <a:cs typeface="Montserrat"/>
                <a:sym typeface="Montserrat"/>
              </a:rPr>
              <a:t>Study from California showed that household PV incentives had much lower uptake from disadvantaged householders, therefore important to consider how incentive policies impact/can benefit different demographics. What extra things need to be put in place to make the benefits of schemes widely available and accessible, to prevent deeper entrenchment of inequalities https://www.sciencedirect.com/science/article/abs/pii/S0301421519305221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US"/>
              <a:t>Map shows following countries that have mandatory disclosure: Australia, Canada, China, EU, Hong Kong, India, Japan, Malaysia, New Zealand, Singapore, South Korea</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Some countries are going even further: </a:t>
            </a:r>
            <a:endParaRPr/>
          </a:p>
          <a:p>
            <a:pPr indent="-171450" lvl="0" marL="171450" rtl="0" algn="l">
              <a:spcBef>
                <a:spcPts val="0"/>
              </a:spcBef>
              <a:spcAft>
                <a:spcPts val="0"/>
              </a:spcAft>
              <a:buClr>
                <a:schemeClr val="dk1"/>
              </a:buClr>
              <a:buSzPts val="1200"/>
              <a:buFont typeface="Arial"/>
              <a:buChar char="•"/>
            </a:pPr>
            <a:r>
              <a:rPr lang="en-US"/>
              <a:t>France, UK, US, EU have specific requirements for making claims</a:t>
            </a:r>
            <a:endParaRPr/>
          </a:p>
          <a:p>
            <a:pPr indent="-171450" lvl="0" marL="171450" rtl="0" algn="l">
              <a:spcBef>
                <a:spcPts val="0"/>
              </a:spcBef>
              <a:spcAft>
                <a:spcPts val="0"/>
              </a:spcAft>
              <a:buClr>
                <a:schemeClr val="dk1"/>
              </a:buClr>
              <a:buSzPts val="1200"/>
              <a:buFont typeface="Arial"/>
              <a:buChar char="•"/>
            </a:pPr>
            <a:r>
              <a:rPr lang="en-US"/>
              <a:t>EU, UK, US have procurement and product standards</a:t>
            </a:r>
            <a:endParaRPr/>
          </a:p>
          <a:p>
            <a:pPr indent="-171450" lvl="0" marL="171450" rtl="0" algn="l">
              <a:spcBef>
                <a:spcPts val="0"/>
              </a:spcBef>
              <a:spcAft>
                <a:spcPts val="0"/>
              </a:spcAft>
              <a:buClr>
                <a:schemeClr val="dk1"/>
              </a:buClr>
              <a:buSzPts val="1200"/>
              <a:buFont typeface="Arial"/>
              <a:buChar char="•"/>
            </a:pPr>
            <a:r>
              <a:rPr lang="en-US"/>
              <a:t>China, France, Spain and UK have requirements surrounding transition plans.</a:t>
            </a:r>
            <a:endParaRPr/>
          </a:p>
          <a:p>
            <a:pPr indent="-95250" lvl="0" marL="171450" rtl="0" algn="l">
              <a:spcBef>
                <a:spcPts val="0"/>
              </a:spcBef>
              <a:spcAft>
                <a:spcPts val="0"/>
              </a:spcAft>
              <a:buClr>
                <a:schemeClr val="dk1"/>
              </a:buClr>
              <a:buSzPts val="1200"/>
              <a:buFont typeface="Arial"/>
              <a:buNone/>
            </a:pPr>
            <a:r>
              <a:t/>
            </a:r>
            <a:endParaRPr/>
          </a:p>
          <a:p>
            <a:pPr indent="-95250" lvl="0" marL="171450" rtl="0" algn="l">
              <a:spcBef>
                <a:spcPts val="0"/>
              </a:spcBef>
              <a:spcAft>
                <a:spcPts val="0"/>
              </a:spcAft>
              <a:buClr>
                <a:schemeClr val="dk1"/>
              </a:buClr>
              <a:buSzPts val="1200"/>
              <a:buFont typeface="Arial"/>
              <a:buNone/>
            </a:pPr>
            <a:r>
              <a:t/>
            </a:r>
            <a:endParaRPr/>
          </a:p>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New standards and phase of going into the future.</a:t>
            </a:r>
            <a:endParaRPr/>
          </a:p>
        </p:txBody>
      </p:sp>
      <p:sp>
        <p:nvSpPr>
          <p:cNvPr id="527" name="Google Shape;527;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New standards and phase of going into the future.</a:t>
            </a:r>
            <a:endParaRPr/>
          </a:p>
        </p:txBody>
      </p:sp>
      <p:sp>
        <p:nvSpPr>
          <p:cNvPr id="560" name="Google Shape;560;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US"/>
              <a:t>ISO: </a:t>
            </a:r>
            <a:r>
              <a:rPr lang="en-US">
                <a:solidFill>
                  <a:schemeClr val="dk1"/>
                </a:solidFill>
                <a:latin typeface="Montserrat"/>
                <a:ea typeface="Montserrat"/>
                <a:cs typeface="Montserrat"/>
                <a:sym typeface="Montserrat"/>
              </a:rPr>
              <a:t>More than 1,200 experts from over 100 countries contributed to make an effective common reference for net zero guidance. </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a:p>
            <a:pPr indent="-298450" lvl="0" marL="4572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HLEG: UN’s High Level Expert Group Net Zero Report</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Recommendations to ensure integrity of net zero commitments by businesses, financial Institutions, cities and regions</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Group of 18 diverse experts with expertise in preventing greenwashing</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US"/>
              <a:t>ISO: </a:t>
            </a:r>
            <a:r>
              <a:rPr lang="en-US">
                <a:solidFill>
                  <a:schemeClr val="dk1"/>
                </a:solidFill>
                <a:latin typeface="Montserrat"/>
                <a:ea typeface="Montserrat"/>
                <a:cs typeface="Montserrat"/>
                <a:sym typeface="Montserrat"/>
              </a:rPr>
              <a:t>More than 1,200 experts from over 100 countries contributed to make an effective common reference for net zero guidance. </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a:p>
            <a:pPr indent="-298450" lvl="0" marL="4572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HLEG: UN’s High Level Expert Group Net Zero Report</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Recommendations to ensure integrity of net zero commitments by businesses, financial Institutions, cities and regions</a:t>
            </a:r>
            <a:endParaRPr>
              <a:solidFill>
                <a:schemeClr val="dk1"/>
              </a:solidFill>
              <a:latin typeface="Montserrat"/>
              <a:ea typeface="Montserrat"/>
              <a:cs typeface="Montserrat"/>
              <a:sym typeface="Montserrat"/>
            </a:endParaRPr>
          </a:p>
          <a:p>
            <a:pPr indent="-298450" lvl="1" marL="914400" rtl="0" algn="l">
              <a:lnSpc>
                <a:spcPct val="115000"/>
              </a:lnSpc>
              <a:spcBef>
                <a:spcPts val="0"/>
              </a:spcBef>
              <a:spcAft>
                <a:spcPts val="0"/>
              </a:spcAft>
              <a:buClr>
                <a:schemeClr val="dk1"/>
              </a:buClr>
              <a:buSzPts val="1100"/>
              <a:buFont typeface="Montserrat"/>
              <a:buChar char="○"/>
            </a:pPr>
            <a:r>
              <a:rPr lang="en-US">
                <a:solidFill>
                  <a:schemeClr val="dk1"/>
                </a:solidFill>
                <a:latin typeface="Montserrat"/>
                <a:ea typeface="Montserrat"/>
                <a:cs typeface="Montserrat"/>
                <a:sym typeface="Montserrat"/>
              </a:rPr>
              <a:t>Group of 18 diverse experts with expertise in preventing greenwashing</a:t>
            </a:r>
            <a:endParaRPr>
              <a:solidFill>
                <a:schemeClr val="dk1"/>
              </a:solidFill>
              <a:latin typeface="Montserrat"/>
              <a:ea typeface="Montserrat"/>
              <a:cs typeface="Montserrat"/>
              <a:sym typeface="Montserrat"/>
            </a:endParaRPr>
          </a:p>
          <a:p>
            <a:pPr indent="0" lvl="0" marL="0" rtl="0" algn="l">
              <a:spcBef>
                <a:spcPts val="0"/>
              </a:spcBef>
              <a:spcAft>
                <a:spcPts val="0"/>
              </a:spcAft>
              <a:buClr>
                <a:schemeClr val="dk1"/>
              </a:buClr>
              <a:buSzPts val="1200"/>
              <a:buFont typeface="Calibri"/>
              <a:buNone/>
            </a:pPr>
            <a:r>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Oxford Net Zero has been engaged in the Net Zero space since its inception, with our Director Dr. Myles Allen, </a:t>
            </a:r>
            <a:r>
              <a:rPr lang="en-US">
                <a:solidFill>
                  <a:schemeClr val="dk1"/>
                </a:solidFill>
              </a:rPr>
              <a:t>David Frame and other scientists publish a paper in 2009 showing that global warming is determined by CUMULATIVE emissions and that temperatures do not decline for many centuries after a complete cessation of CO2 emissions. Therefore birthing the frame of “net zero”</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Some relevant reading: </a:t>
            </a:r>
            <a:r>
              <a:rPr lang="en-US" u="sng">
                <a:solidFill>
                  <a:schemeClr val="hlink"/>
                </a:solidFill>
                <a:hlinkClick r:id="rId2"/>
              </a:rPr>
              <a:t>Net Zero: Science, Origins and Implications </a:t>
            </a:r>
            <a:endParaRPr/>
          </a:p>
        </p:txBody>
      </p:sp>
      <p:sp>
        <p:nvSpPr>
          <p:cNvPr id="232" name="Google Shape;232;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9" name="Shape 69"/>
        <p:cNvGrpSpPr/>
        <p:nvPr/>
      </p:nvGrpSpPr>
      <p:grpSpPr>
        <a:xfrm>
          <a:off x="0" y="0"/>
          <a:ext cx="0" cy="0"/>
          <a:chOff x="0" y="0"/>
          <a:chExt cx="0" cy="0"/>
        </a:xfrm>
      </p:grpSpPr>
      <p:sp>
        <p:nvSpPr>
          <p:cNvPr id="70" name="Google Shape;70;p4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44"/>
          <p:cNvSpPr/>
          <p:nvPr>
            <p:ph idx="2" type="pic"/>
          </p:nvPr>
        </p:nvSpPr>
        <p:spPr>
          <a:xfrm>
            <a:off x="5183188" y="987425"/>
            <a:ext cx="6172200" cy="4873625"/>
          </a:xfrm>
          <a:prstGeom prst="rect">
            <a:avLst/>
          </a:prstGeom>
          <a:noFill/>
          <a:ln>
            <a:noFill/>
          </a:ln>
        </p:spPr>
      </p:sp>
      <p:sp>
        <p:nvSpPr>
          <p:cNvPr id="72" name="Google Shape;72;p4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3" name="Google Shape;7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 name="Shape 76"/>
        <p:cNvGrpSpPr/>
        <p:nvPr/>
      </p:nvGrpSpPr>
      <p:grpSpPr>
        <a:xfrm>
          <a:off x="0" y="0"/>
          <a:ext cx="0" cy="0"/>
          <a:chOff x="0" y="0"/>
          <a:chExt cx="0" cy="0"/>
        </a:xfrm>
      </p:grpSpPr>
      <p:sp>
        <p:nvSpPr>
          <p:cNvPr id="77" name="Google Shape;77;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4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4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4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p35"/>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35"/>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35"/>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8" name="Shape 98"/>
        <p:cNvGrpSpPr/>
        <p:nvPr/>
      </p:nvGrpSpPr>
      <p:grpSpPr>
        <a:xfrm>
          <a:off x="0" y="0"/>
          <a:ext cx="0" cy="0"/>
          <a:chOff x="0" y="0"/>
          <a:chExt cx="0" cy="0"/>
        </a:xfrm>
      </p:grpSpPr>
      <p:sp>
        <p:nvSpPr>
          <p:cNvPr id="99" name="Google Shape;99;p47"/>
          <p:cNvSpPr txBox="1"/>
          <p:nvPr>
            <p:ph type="ctrTitle"/>
          </p:nvPr>
        </p:nvSpPr>
        <p:spPr>
          <a:xfrm>
            <a:off x="457200" y="1420283"/>
            <a:ext cx="5181600" cy="980017"/>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47"/>
          <p:cNvSpPr txBox="1"/>
          <p:nvPr>
            <p:ph idx="1" type="subTitle"/>
          </p:nvPr>
        </p:nvSpPr>
        <p:spPr>
          <a:xfrm>
            <a:off x="914400" y="2590800"/>
            <a:ext cx="4267200" cy="1168400"/>
          </a:xfrm>
          <a:prstGeom prst="rect">
            <a:avLst/>
          </a:prstGeom>
          <a:noFill/>
          <a:ln>
            <a:noFill/>
          </a:ln>
        </p:spPr>
        <p:txBody>
          <a:bodyPr anchorCtr="0" anchor="t" bIns="45700" lIns="91425" spcFirstLastPara="1" rIns="91425" wrap="square" tIns="45700">
            <a:normAutofit/>
          </a:bodyPr>
          <a:lstStyle>
            <a:lvl1pPr lvl="0" algn="ctr">
              <a:spcBef>
                <a:spcPts val="427"/>
              </a:spcBef>
              <a:spcAft>
                <a:spcPts val="0"/>
              </a:spcAft>
              <a:buClr>
                <a:srgbClr val="888888"/>
              </a:buClr>
              <a:buSzPts val="2133"/>
              <a:buNone/>
              <a:defRPr>
                <a:solidFill>
                  <a:srgbClr val="888888"/>
                </a:solidFill>
              </a:defRPr>
            </a:lvl1pPr>
            <a:lvl2pPr lvl="1" algn="ctr">
              <a:spcBef>
                <a:spcPts val="373"/>
              </a:spcBef>
              <a:spcAft>
                <a:spcPts val="0"/>
              </a:spcAft>
              <a:buClr>
                <a:srgbClr val="888888"/>
              </a:buClr>
              <a:buSzPts val="1867"/>
              <a:buNone/>
              <a:defRPr>
                <a:solidFill>
                  <a:srgbClr val="888888"/>
                </a:solidFill>
              </a:defRPr>
            </a:lvl2pPr>
            <a:lvl3pPr lvl="2" algn="ctr">
              <a:spcBef>
                <a:spcPts val="320"/>
              </a:spcBef>
              <a:spcAft>
                <a:spcPts val="0"/>
              </a:spcAft>
              <a:buClr>
                <a:srgbClr val="888888"/>
              </a:buClr>
              <a:buSzPts val="1600"/>
              <a:buNone/>
              <a:defRPr>
                <a:solidFill>
                  <a:srgbClr val="888888"/>
                </a:solidFill>
              </a:defRPr>
            </a:lvl3pPr>
            <a:lvl4pPr lvl="3" algn="ctr">
              <a:spcBef>
                <a:spcPts val="267"/>
              </a:spcBef>
              <a:spcAft>
                <a:spcPts val="0"/>
              </a:spcAft>
              <a:buClr>
                <a:srgbClr val="888888"/>
              </a:buClr>
              <a:buSzPts val="1333"/>
              <a:buNone/>
              <a:defRPr>
                <a:solidFill>
                  <a:srgbClr val="888888"/>
                </a:solidFill>
              </a:defRPr>
            </a:lvl4pPr>
            <a:lvl5pPr lvl="4" algn="ctr">
              <a:spcBef>
                <a:spcPts val="267"/>
              </a:spcBef>
              <a:spcAft>
                <a:spcPts val="0"/>
              </a:spcAft>
              <a:buClr>
                <a:srgbClr val="888888"/>
              </a:buClr>
              <a:buSzPts val="1333"/>
              <a:buNone/>
              <a:defRPr>
                <a:solidFill>
                  <a:srgbClr val="888888"/>
                </a:solidFill>
              </a:defRPr>
            </a:lvl5pPr>
            <a:lvl6pPr lvl="5" algn="ctr">
              <a:spcBef>
                <a:spcPts val="267"/>
              </a:spcBef>
              <a:spcAft>
                <a:spcPts val="0"/>
              </a:spcAft>
              <a:buClr>
                <a:srgbClr val="888888"/>
              </a:buClr>
              <a:buSzPts val="1333"/>
              <a:buNone/>
              <a:defRPr>
                <a:solidFill>
                  <a:srgbClr val="888888"/>
                </a:solidFill>
              </a:defRPr>
            </a:lvl6pPr>
            <a:lvl7pPr lvl="6" algn="ctr">
              <a:spcBef>
                <a:spcPts val="267"/>
              </a:spcBef>
              <a:spcAft>
                <a:spcPts val="0"/>
              </a:spcAft>
              <a:buClr>
                <a:srgbClr val="888888"/>
              </a:buClr>
              <a:buSzPts val="1333"/>
              <a:buNone/>
              <a:defRPr>
                <a:solidFill>
                  <a:srgbClr val="888888"/>
                </a:solidFill>
              </a:defRPr>
            </a:lvl7pPr>
            <a:lvl8pPr lvl="7" algn="ctr">
              <a:spcBef>
                <a:spcPts val="267"/>
              </a:spcBef>
              <a:spcAft>
                <a:spcPts val="0"/>
              </a:spcAft>
              <a:buClr>
                <a:srgbClr val="888888"/>
              </a:buClr>
              <a:buSzPts val="1333"/>
              <a:buNone/>
              <a:defRPr>
                <a:solidFill>
                  <a:srgbClr val="888888"/>
                </a:solidFill>
              </a:defRPr>
            </a:lvl8pPr>
            <a:lvl9pPr lvl="8" algn="ctr">
              <a:spcBef>
                <a:spcPts val="267"/>
              </a:spcBef>
              <a:spcAft>
                <a:spcPts val="0"/>
              </a:spcAft>
              <a:buClr>
                <a:srgbClr val="888888"/>
              </a:buClr>
              <a:buSzPts val="1333"/>
              <a:buNone/>
              <a:defRPr>
                <a:solidFill>
                  <a:srgbClr val="888888"/>
                </a:solidFill>
              </a:defRPr>
            </a:lvl9pPr>
          </a:lstStyle>
          <a:p/>
        </p:txBody>
      </p:sp>
      <p:sp>
        <p:nvSpPr>
          <p:cNvPr id="101" name="Google Shape;101;p47"/>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47"/>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47"/>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4" name="Shape 104"/>
        <p:cNvGrpSpPr/>
        <p:nvPr/>
      </p:nvGrpSpPr>
      <p:grpSpPr>
        <a:xfrm>
          <a:off x="0" y="0"/>
          <a:ext cx="0" cy="0"/>
          <a:chOff x="0" y="0"/>
          <a:chExt cx="0" cy="0"/>
        </a:xfrm>
      </p:grpSpPr>
      <p:sp>
        <p:nvSpPr>
          <p:cNvPr id="105" name="Google Shape;105;p48"/>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8"/>
          <p:cNvSpPr txBox="1"/>
          <p:nvPr>
            <p:ph idx="1" type="body"/>
          </p:nvPr>
        </p:nvSpPr>
        <p:spPr>
          <a:xfrm>
            <a:off x="304800" y="1066800"/>
            <a:ext cx="5486400" cy="3017309"/>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7" name="Google Shape;107;p48"/>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48"/>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48"/>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37"/>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37"/>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algn="l">
              <a:lnSpc>
                <a:spcPct val="90000"/>
              </a:lnSpc>
              <a:spcBef>
                <a:spcPts val="0"/>
              </a:spcBef>
              <a:spcAft>
                <a:spcPts val="0"/>
              </a:spcAft>
              <a:buClr>
                <a:schemeClr val="dk1"/>
              </a:buClr>
              <a:buSzPts val="1800"/>
              <a:buChar char="●"/>
              <a:defRPr/>
            </a:lvl1pPr>
            <a:lvl2pPr indent="-317500" lvl="1" marL="914400" algn="l">
              <a:lnSpc>
                <a:spcPct val="90000"/>
              </a:lnSpc>
              <a:spcBef>
                <a:spcPts val="0"/>
              </a:spcBef>
              <a:spcAft>
                <a:spcPts val="0"/>
              </a:spcAft>
              <a:buClr>
                <a:schemeClr val="dk1"/>
              </a:buClr>
              <a:buSzPts val="1400"/>
              <a:buChar char="○"/>
              <a:defRPr/>
            </a:lvl2pPr>
            <a:lvl3pPr indent="-317500" lvl="2" marL="1371600" algn="l">
              <a:lnSpc>
                <a:spcPct val="90000"/>
              </a:lnSpc>
              <a:spcBef>
                <a:spcPts val="0"/>
              </a:spcBef>
              <a:spcAft>
                <a:spcPts val="0"/>
              </a:spcAft>
              <a:buClr>
                <a:schemeClr val="dk1"/>
              </a:buClr>
              <a:buSzPts val="1400"/>
              <a:buChar char="■"/>
              <a:defRPr/>
            </a:lvl3pPr>
            <a:lvl4pPr indent="-317500" lvl="3" marL="1828800" algn="l">
              <a:lnSpc>
                <a:spcPct val="90000"/>
              </a:lnSpc>
              <a:spcBef>
                <a:spcPts val="0"/>
              </a:spcBef>
              <a:spcAft>
                <a:spcPts val="0"/>
              </a:spcAft>
              <a:buClr>
                <a:schemeClr val="dk1"/>
              </a:buClr>
              <a:buSzPts val="1400"/>
              <a:buChar char="●"/>
              <a:defRPr/>
            </a:lvl4pPr>
            <a:lvl5pPr indent="-317500" lvl="4" marL="2286000" algn="l">
              <a:lnSpc>
                <a:spcPct val="90000"/>
              </a:lnSpc>
              <a:spcBef>
                <a:spcPts val="0"/>
              </a:spcBef>
              <a:spcAft>
                <a:spcPts val="0"/>
              </a:spcAft>
              <a:buClr>
                <a:schemeClr val="dk1"/>
              </a:buClr>
              <a:buSzPts val="1400"/>
              <a:buChar char="○"/>
              <a:defRPr/>
            </a:lvl5pPr>
            <a:lvl6pPr indent="-317500" lvl="5" marL="2743200" algn="l">
              <a:lnSpc>
                <a:spcPct val="90000"/>
              </a:lnSpc>
              <a:spcBef>
                <a:spcPts val="0"/>
              </a:spcBef>
              <a:spcAft>
                <a:spcPts val="0"/>
              </a:spcAft>
              <a:buClr>
                <a:schemeClr val="dk1"/>
              </a:buClr>
              <a:buSzPts val="1400"/>
              <a:buChar char="■"/>
              <a:defRPr/>
            </a:lvl6pPr>
            <a:lvl7pPr indent="-317500" lvl="6" marL="3200400" algn="l">
              <a:lnSpc>
                <a:spcPct val="90000"/>
              </a:lnSpc>
              <a:spcBef>
                <a:spcPts val="0"/>
              </a:spcBef>
              <a:spcAft>
                <a:spcPts val="0"/>
              </a:spcAft>
              <a:buClr>
                <a:schemeClr val="dk1"/>
              </a:buClr>
              <a:buSzPts val="1400"/>
              <a:buChar char="●"/>
              <a:defRPr/>
            </a:lvl7pPr>
            <a:lvl8pPr indent="-317500" lvl="7" marL="3657600" algn="l">
              <a:lnSpc>
                <a:spcPct val="90000"/>
              </a:lnSpc>
              <a:spcBef>
                <a:spcPts val="0"/>
              </a:spcBef>
              <a:spcAft>
                <a:spcPts val="0"/>
              </a:spcAft>
              <a:buClr>
                <a:schemeClr val="dk1"/>
              </a:buClr>
              <a:buSzPts val="1400"/>
              <a:buChar char="○"/>
              <a:defRPr/>
            </a:lvl8pPr>
            <a:lvl9pPr indent="-317500" lvl="8" marL="4114800" algn="l">
              <a:lnSpc>
                <a:spcPct val="90000"/>
              </a:lnSpc>
              <a:spcBef>
                <a:spcPts val="0"/>
              </a:spcBef>
              <a:spcAft>
                <a:spcPts val="0"/>
              </a:spcAft>
              <a:buClr>
                <a:schemeClr val="dk1"/>
              </a:buClr>
              <a:buSzPts val="1400"/>
              <a:buChar char="■"/>
              <a:defRPr/>
            </a:lvl9pPr>
          </a:lstStyle>
          <a:p/>
        </p:txBody>
      </p:sp>
      <p:sp>
        <p:nvSpPr>
          <p:cNvPr id="28" name="Google Shape;28;p3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algn="r">
              <a:buClr>
                <a:srgbClr val="888888"/>
              </a:buClr>
              <a:buSzPts val="1200"/>
              <a:buFont typeface="Calibri"/>
              <a:buNone/>
              <a:defRPr sz="1200">
                <a:solidFill>
                  <a:srgbClr val="888888"/>
                </a:solidFill>
                <a:latin typeface="Calibri"/>
                <a:ea typeface="Calibri"/>
                <a:cs typeface="Calibri"/>
                <a:sym typeface="Calibri"/>
              </a:defRPr>
            </a:lvl1pPr>
            <a:lvl2pPr indent="0" lvl="1" marL="0" algn="r">
              <a:buClr>
                <a:srgbClr val="888888"/>
              </a:buClr>
              <a:buSzPts val="1200"/>
              <a:buFont typeface="Calibri"/>
              <a:buNone/>
              <a:defRPr sz="1200">
                <a:solidFill>
                  <a:srgbClr val="888888"/>
                </a:solidFill>
                <a:latin typeface="Calibri"/>
                <a:ea typeface="Calibri"/>
                <a:cs typeface="Calibri"/>
                <a:sym typeface="Calibri"/>
              </a:defRPr>
            </a:lvl2pPr>
            <a:lvl3pPr indent="0" lvl="2" marL="0" algn="r">
              <a:buClr>
                <a:srgbClr val="888888"/>
              </a:buClr>
              <a:buSzPts val="1200"/>
              <a:buFont typeface="Calibri"/>
              <a:buNone/>
              <a:defRPr sz="1200">
                <a:solidFill>
                  <a:srgbClr val="888888"/>
                </a:solidFill>
                <a:latin typeface="Calibri"/>
                <a:ea typeface="Calibri"/>
                <a:cs typeface="Calibri"/>
                <a:sym typeface="Calibri"/>
              </a:defRPr>
            </a:lvl3pPr>
            <a:lvl4pPr indent="0" lvl="3" marL="0" algn="r">
              <a:buClr>
                <a:srgbClr val="888888"/>
              </a:buClr>
              <a:buSzPts val="1200"/>
              <a:buFont typeface="Calibri"/>
              <a:buNone/>
              <a:defRPr sz="1200">
                <a:solidFill>
                  <a:srgbClr val="888888"/>
                </a:solidFill>
                <a:latin typeface="Calibri"/>
                <a:ea typeface="Calibri"/>
                <a:cs typeface="Calibri"/>
                <a:sym typeface="Calibri"/>
              </a:defRPr>
            </a:lvl4pPr>
            <a:lvl5pPr indent="0" lvl="4" marL="0" algn="r">
              <a:buClr>
                <a:srgbClr val="888888"/>
              </a:buClr>
              <a:buSzPts val="1200"/>
              <a:buFont typeface="Calibri"/>
              <a:buNone/>
              <a:defRPr sz="1200">
                <a:solidFill>
                  <a:srgbClr val="888888"/>
                </a:solidFill>
                <a:latin typeface="Calibri"/>
                <a:ea typeface="Calibri"/>
                <a:cs typeface="Calibri"/>
                <a:sym typeface="Calibri"/>
              </a:defRPr>
            </a:lvl5pPr>
            <a:lvl6pPr indent="0" lvl="5" marL="0" algn="r">
              <a:buClr>
                <a:srgbClr val="888888"/>
              </a:buClr>
              <a:buSzPts val="1200"/>
              <a:buFont typeface="Calibri"/>
              <a:buNone/>
              <a:defRPr sz="1200">
                <a:solidFill>
                  <a:srgbClr val="888888"/>
                </a:solidFill>
                <a:latin typeface="Calibri"/>
                <a:ea typeface="Calibri"/>
                <a:cs typeface="Calibri"/>
                <a:sym typeface="Calibri"/>
              </a:defRPr>
            </a:lvl6pPr>
            <a:lvl7pPr indent="0" lvl="6" marL="0" algn="r">
              <a:buClr>
                <a:srgbClr val="888888"/>
              </a:buClr>
              <a:buSzPts val="1200"/>
              <a:buFont typeface="Calibri"/>
              <a:buNone/>
              <a:defRPr sz="1200">
                <a:solidFill>
                  <a:srgbClr val="888888"/>
                </a:solidFill>
                <a:latin typeface="Calibri"/>
                <a:ea typeface="Calibri"/>
                <a:cs typeface="Calibri"/>
                <a:sym typeface="Calibri"/>
              </a:defRPr>
            </a:lvl7pPr>
            <a:lvl8pPr indent="0" lvl="7" marL="0" algn="r">
              <a:buClr>
                <a:srgbClr val="888888"/>
              </a:buClr>
              <a:buSzPts val="1200"/>
              <a:buFont typeface="Calibri"/>
              <a:buNone/>
              <a:defRPr sz="1200">
                <a:solidFill>
                  <a:srgbClr val="888888"/>
                </a:solidFill>
                <a:latin typeface="Calibri"/>
                <a:ea typeface="Calibri"/>
                <a:cs typeface="Calibri"/>
                <a:sym typeface="Calibri"/>
              </a:defRPr>
            </a:lvl8pPr>
            <a:lvl9pPr indent="0" lvl="8" marL="0" algn="r">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 name="Shape 36"/>
        <p:cNvGrpSpPr/>
        <p:nvPr/>
      </p:nvGrpSpPr>
      <p:grpSpPr>
        <a:xfrm>
          <a:off x="0" y="0"/>
          <a:ext cx="0" cy="0"/>
          <a:chOff x="0" y="0"/>
          <a:chExt cx="0" cy="0"/>
        </a:xfrm>
      </p:grpSpPr>
      <p:sp>
        <p:nvSpPr>
          <p:cNvPr id="37" name="Google Shape;37;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2" name="Shape 42"/>
        <p:cNvGrpSpPr/>
        <p:nvPr/>
      </p:nvGrpSpPr>
      <p:grpSpPr>
        <a:xfrm>
          <a:off x="0" y="0"/>
          <a:ext cx="0" cy="0"/>
          <a:chOff x="0" y="0"/>
          <a:chExt cx="0" cy="0"/>
        </a:xfrm>
      </p:grpSpPr>
      <p:sp>
        <p:nvSpPr>
          <p:cNvPr id="43" name="Google Shape;43;p4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4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5" name="Google Shape;45;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 name="Shape 48"/>
        <p:cNvGrpSpPr/>
        <p:nvPr/>
      </p:nvGrpSpPr>
      <p:grpSpPr>
        <a:xfrm>
          <a:off x="0" y="0"/>
          <a:ext cx="0" cy="0"/>
          <a:chOff x="0" y="0"/>
          <a:chExt cx="0" cy="0"/>
        </a:xfrm>
      </p:grpSpPr>
      <p:sp>
        <p:nvSpPr>
          <p:cNvPr id="49" name="Google Shape;49;p4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4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4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4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4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 name="Shape 57"/>
        <p:cNvGrpSpPr/>
        <p:nvPr/>
      </p:nvGrpSpPr>
      <p:grpSpPr>
        <a:xfrm>
          <a:off x="0" y="0"/>
          <a:ext cx="0" cy="0"/>
          <a:chOff x="0" y="0"/>
          <a:chExt cx="0" cy="0"/>
        </a:xfrm>
      </p:grpSpPr>
      <p:sp>
        <p:nvSpPr>
          <p:cNvPr id="58" name="Google Shape;58;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sp>
        <p:nvSpPr>
          <p:cNvPr id="63" name="Google Shape;63;p4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4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 name="Google Shape;65;p4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 name="Shape 88"/>
        <p:cNvGrpSpPr/>
        <p:nvPr/>
      </p:nvGrpSpPr>
      <p:grpSpPr>
        <a:xfrm>
          <a:off x="0" y="0"/>
          <a:ext cx="0" cy="0"/>
          <a:chOff x="0" y="0"/>
          <a:chExt cx="0" cy="0"/>
        </a:xfrm>
      </p:grpSpPr>
      <p:sp>
        <p:nvSpPr>
          <p:cNvPr id="89" name="Google Shape;89;p34"/>
          <p:cNvSpPr txBox="1"/>
          <p:nvPr>
            <p:ph type="title"/>
          </p:nvPr>
        </p:nvSpPr>
        <p:spPr>
          <a:xfrm>
            <a:off x="304800" y="183092"/>
            <a:ext cx="5486400" cy="762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2933"/>
              <a:buFont typeface="Calibri"/>
              <a:buNone/>
              <a:defRPr b="0" i="0" sz="2933"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0" name="Google Shape;90;p34"/>
          <p:cNvSpPr txBox="1"/>
          <p:nvPr>
            <p:ph idx="1" type="body"/>
          </p:nvPr>
        </p:nvSpPr>
        <p:spPr>
          <a:xfrm>
            <a:off x="304800" y="1066800"/>
            <a:ext cx="5486400" cy="3017309"/>
          </a:xfrm>
          <a:prstGeom prst="rect">
            <a:avLst/>
          </a:prstGeom>
          <a:noFill/>
          <a:ln>
            <a:noFill/>
          </a:ln>
        </p:spPr>
        <p:txBody>
          <a:bodyPr anchorCtr="0" anchor="t" bIns="45700" lIns="91425" spcFirstLastPara="1" rIns="91425" wrap="square" tIns="45700">
            <a:normAutofit/>
          </a:bodyPr>
          <a:lstStyle>
            <a:lvl1pPr indent="-364045" lvl="0" marL="457200" marR="0" rtl="0" algn="l">
              <a:spcBef>
                <a:spcPts val="427"/>
              </a:spcBef>
              <a:spcAft>
                <a:spcPts val="0"/>
              </a:spcAft>
              <a:buClr>
                <a:schemeClr val="dk1"/>
              </a:buClr>
              <a:buSzPts val="2133"/>
              <a:buFont typeface="Arial"/>
              <a:buChar char="•"/>
              <a:defRPr b="0" i="0" sz="2133" u="none" cap="none" strike="noStrike">
                <a:solidFill>
                  <a:schemeClr val="dk1"/>
                </a:solidFill>
                <a:latin typeface="Calibri"/>
                <a:ea typeface="Calibri"/>
                <a:cs typeface="Calibri"/>
                <a:sym typeface="Calibri"/>
              </a:defRPr>
            </a:lvl1pPr>
            <a:lvl2pPr indent="-347154" lvl="1" marL="914400" marR="0" rtl="0" algn="l">
              <a:spcBef>
                <a:spcPts val="373"/>
              </a:spcBef>
              <a:spcAft>
                <a:spcPts val="0"/>
              </a:spcAft>
              <a:buClr>
                <a:schemeClr val="dk1"/>
              </a:buClr>
              <a:buSzPts val="1867"/>
              <a:buFont typeface="Arial"/>
              <a:buChar char="–"/>
              <a:defRPr b="0" i="0" sz="1867" u="none" cap="none" strike="noStrike">
                <a:solidFill>
                  <a:schemeClr val="dk1"/>
                </a:solidFill>
                <a:latin typeface="Calibri"/>
                <a:ea typeface="Calibri"/>
                <a:cs typeface="Calibri"/>
                <a:sym typeface="Calibri"/>
              </a:defRPr>
            </a:lvl2pPr>
            <a:lvl3pPr indent="-330200" lvl="2" marL="1371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3245" lvl="3" marL="18288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4pPr>
            <a:lvl5pPr indent="-313245" lvl="4" marL="22860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5pPr>
            <a:lvl6pPr indent="-313245" lvl="5" marL="27432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6pPr>
            <a:lvl7pPr indent="-313245" lvl="6" marL="32004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7pPr>
            <a:lvl8pPr indent="-313245" lvl="7" marL="36576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8pPr>
            <a:lvl9pPr indent="-313245" lvl="8" marL="4114800" marR="0" rtl="0" algn="l">
              <a:spcBef>
                <a:spcPts val="267"/>
              </a:spcBef>
              <a:spcAft>
                <a:spcPts val="0"/>
              </a:spcAft>
              <a:buClr>
                <a:schemeClr val="dk1"/>
              </a:buClr>
              <a:buSzPts val="1333"/>
              <a:buFont typeface="Arial"/>
              <a:buChar char="•"/>
              <a:defRPr b="0" i="0" sz="1333" u="none" cap="none" strike="noStrike">
                <a:solidFill>
                  <a:schemeClr val="dk1"/>
                </a:solidFill>
                <a:latin typeface="Calibri"/>
                <a:ea typeface="Calibri"/>
                <a:cs typeface="Calibri"/>
                <a:sym typeface="Calibri"/>
              </a:defRPr>
            </a:lvl9pPr>
          </a:lstStyle>
          <a:p/>
        </p:txBody>
      </p:sp>
      <p:sp>
        <p:nvSpPr>
          <p:cNvPr id="91" name="Google Shape;91;p34"/>
          <p:cNvSpPr txBox="1"/>
          <p:nvPr>
            <p:ph idx="10" type="dt"/>
          </p:nvPr>
        </p:nvSpPr>
        <p:spPr>
          <a:xfrm>
            <a:off x="304800" y="4237567"/>
            <a:ext cx="1422400" cy="243417"/>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8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2" name="Google Shape;92;p34"/>
          <p:cNvSpPr txBox="1"/>
          <p:nvPr>
            <p:ph idx="11" type="ftr"/>
          </p:nvPr>
        </p:nvSpPr>
        <p:spPr>
          <a:xfrm>
            <a:off x="2082800" y="4237567"/>
            <a:ext cx="1930400" cy="24341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8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3" name="Google Shape;93;p34"/>
          <p:cNvSpPr txBox="1"/>
          <p:nvPr>
            <p:ph idx="12" type="sldNum"/>
          </p:nvPr>
        </p:nvSpPr>
        <p:spPr>
          <a:xfrm>
            <a:off x="4368800" y="4237567"/>
            <a:ext cx="1422400" cy="243417"/>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800" u="none" cap="none" strike="noStrike">
                <a:solidFill>
                  <a:srgbClr val="888888"/>
                </a:solidFill>
                <a:latin typeface="Calibri"/>
                <a:ea typeface="Calibri"/>
                <a:cs typeface="Calibri"/>
                <a:sym typeface="Calibri"/>
              </a:defRPr>
            </a:lvl1pPr>
            <a:lvl2pPr indent="0" lvl="1" marL="0" marR="0" rtl="0" algn="r">
              <a:spcBef>
                <a:spcPts val="0"/>
              </a:spcBef>
              <a:buNone/>
              <a:defRPr b="0" i="0" sz="800" u="none" cap="none" strike="noStrike">
                <a:solidFill>
                  <a:srgbClr val="888888"/>
                </a:solidFill>
                <a:latin typeface="Calibri"/>
                <a:ea typeface="Calibri"/>
                <a:cs typeface="Calibri"/>
                <a:sym typeface="Calibri"/>
              </a:defRPr>
            </a:lvl2pPr>
            <a:lvl3pPr indent="0" lvl="2" marL="0" marR="0" rtl="0" algn="r">
              <a:spcBef>
                <a:spcPts val="0"/>
              </a:spcBef>
              <a:buNone/>
              <a:defRPr b="0" i="0" sz="800" u="none" cap="none" strike="noStrike">
                <a:solidFill>
                  <a:srgbClr val="888888"/>
                </a:solidFill>
                <a:latin typeface="Calibri"/>
                <a:ea typeface="Calibri"/>
                <a:cs typeface="Calibri"/>
                <a:sym typeface="Calibri"/>
              </a:defRPr>
            </a:lvl3pPr>
            <a:lvl4pPr indent="0" lvl="3" marL="0" marR="0" rtl="0" algn="r">
              <a:spcBef>
                <a:spcPts val="0"/>
              </a:spcBef>
              <a:buNone/>
              <a:defRPr b="0" i="0" sz="800" u="none" cap="none" strike="noStrike">
                <a:solidFill>
                  <a:srgbClr val="888888"/>
                </a:solidFill>
                <a:latin typeface="Calibri"/>
                <a:ea typeface="Calibri"/>
                <a:cs typeface="Calibri"/>
                <a:sym typeface="Calibri"/>
              </a:defRPr>
            </a:lvl4pPr>
            <a:lvl5pPr indent="0" lvl="4" marL="0" marR="0" rtl="0" algn="r">
              <a:spcBef>
                <a:spcPts val="0"/>
              </a:spcBef>
              <a:buNone/>
              <a:defRPr b="0" i="0" sz="800" u="none" cap="none" strike="noStrike">
                <a:solidFill>
                  <a:srgbClr val="888888"/>
                </a:solidFill>
                <a:latin typeface="Calibri"/>
                <a:ea typeface="Calibri"/>
                <a:cs typeface="Calibri"/>
                <a:sym typeface="Calibri"/>
              </a:defRPr>
            </a:lvl5pPr>
            <a:lvl6pPr indent="0" lvl="5" marL="0" marR="0" rtl="0" algn="r">
              <a:spcBef>
                <a:spcPts val="0"/>
              </a:spcBef>
              <a:buNone/>
              <a:defRPr b="0" i="0" sz="800" u="none" cap="none" strike="noStrike">
                <a:solidFill>
                  <a:srgbClr val="888888"/>
                </a:solidFill>
                <a:latin typeface="Calibri"/>
                <a:ea typeface="Calibri"/>
                <a:cs typeface="Calibri"/>
                <a:sym typeface="Calibri"/>
              </a:defRPr>
            </a:lvl6pPr>
            <a:lvl7pPr indent="0" lvl="6" marL="0" marR="0" rtl="0" algn="r">
              <a:spcBef>
                <a:spcPts val="0"/>
              </a:spcBef>
              <a:buNone/>
              <a:defRPr b="0" i="0" sz="800" u="none" cap="none" strike="noStrike">
                <a:solidFill>
                  <a:srgbClr val="888888"/>
                </a:solidFill>
                <a:latin typeface="Calibri"/>
                <a:ea typeface="Calibri"/>
                <a:cs typeface="Calibri"/>
                <a:sym typeface="Calibri"/>
              </a:defRPr>
            </a:lvl7pPr>
            <a:lvl8pPr indent="0" lvl="7" marL="0" marR="0" rtl="0" algn="r">
              <a:spcBef>
                <a:spcPts val="0"/>
              </a:spcBef>
              <a:buNone/>
              <a:defRPr b="0" i="0" sz="800" u="none" cap="none" strike="noStrike">
                <a:solidFill>
                  <a:srgbClr val="888888"/>
                </a:solidFill>
                <a:latin typeface="Calibri"/>
                <a:ea typeface="Calibri"/>
                <a:cs typeface="Calibri"/>
                <a:sym typeface="Calibri"/>
              </a:defRPr>
            </a:lvl8pPr>
            <a:lvl9pPr indent="0" lvl="8" marL="0" marR="0" rtl="0" algn="r">
              <a:spcBef>
                <a:spcPts val="0"/>
              </a:spcBef>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2.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9.jpg"/><Relationship Id="rId5" Type="http://schemas.openxmlformats.org/officeDocument/2006/relationships/image" Target="../media/image13.png"/><Relationship Id="rId6" Type="http://schemas.openxmlformats.org/officeDocument/2006/relationships/image" Target="../media/image25.png"/><Relationship Id="rId7" Type="http://schemas.openxmlformats.org/officeDocument/2006/relationships/image" Target="../media/image2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26.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4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1" Type="http://schemas.openxmlformats.org/officeDocument/2006/relationships/hyperlink" Target="https://gov.louisiana.gov/assets/docs/CCI-Task-force/CAP/Climate_Action_Plan_FINAL_3.pdf" TargetMode="External"/><Relationship Id="rId10" Type="http://schemas.openxmlformats.org/officeDocument/2006/relationships/hyperlink" Target="https://www.mass.gov/doc/2023-stretch-energy-and-municipal-opt-in-specialized-building-code-faq/download" TargetMode="External"/><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30.gif"/><Relationship Id="rId9" Type="http://schemas.openxmlformats.org/officeDocument/2006/relationships/hyperlink" Target="https://ww2.arb.ca.gov/rulemaking/2022/advanced-clean-cars-ii" TargetMode="External"/><Relationship Id="rId5" Type="http://schemas.openxmlformats.org/officeDocument/2006/relationships/hyperlink" Target="https://openclipart.org/download/321906/simple-bw-usamap-pd.svg" TargetMode="External"/><Relationship Id="rId6" Type="http://schemas.openxmlformats.org/officeDocument/2006/relationships/hyperlink" Target="https://www.mass.gov/doc/2023-stretch-energy-and-municipal-opt-in-specialized-building-code-faq/download" TargetMode="External"/><Relationship Id="rId7" Type="http://schemas.openxmlformats.org/officeDocument/2006/relationships/hyperlink" Target="https://www.mass.gov/doc/2023-stretch-energy-and-municipal-opt-in-specialized-building-code-faq/download" TargetMode="External"/><Relationship Id="rId8" Type="http://schemas.openxmlformats.org/officeDocument/2006/relationships/hyperlink" Target="https://ww2.arb.ca.gov/rulemaking/2022/advanced-clean-cars-ii"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43.png"/><Relationship Id="rId5"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37.png"/><Relationship Id="rId5" Type="http://schemas.openxmlformats.org/officeDocument/2006/relationships/image" Target="../media/image36.png"/><Relationship Id="rId6" Type="http://schemas.openxmlformats.org/officeDocument/2006/relationships/image" Target="../media/image3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41.png"/><Relationship Id="rId5" Type="http://schemas.openxmlformats.org/officeDocument/2006/relationships/image" Target="../media/image40.png"/><Relationship Id="rId6" Type="http://schemas.openxmlformats.org/officeDocument/2006/relationships/image" Target="../media/image3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4.jp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1" Type="http://schemas.openxmlformats.org/officeDocument/2006/relationships/hyperlink" Target="https://sciencebasedtargets.org/" TargetMode="External"/><Relationship Id="rId10" Type="http://schemas.openxmlformats.org/officeDocument/2006/relationships/hyperlink" Target="https://www.c40.org/what-we-do/building-a-movement/cities-race-to-zero/#:~:text=One%20mission%2C%20one%20future%20%E2%80%93%20NO,and%20unlocks%20inclusive%2C%20sustainable%20growth." TargetMode="External"/><Relationship Id="rId13" Type="http://schemas.openxmlformats.org/officeDocument/2006/relationships/hyperlink" Target="https://www.un.org/sites/un2.un.org/files/high-level_expert_group_n7b.pdf" TargetMode="External"/><Relationship Id="rId12" Type="http://schemas.openxmlformats.org/officeDocument/2006/relationships/hyperlink" Target="https://sciencebasedtargets.org/" TargetMode="External"/><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hyperlink" Target="https://climatechampions.unfccc.int/" TargetMode="External"/><Relationship Id="rId9" Type="http://schemas.openxmlformats.org/officeDocument/2006/relationships/hyperlink" Target="https://climatechampions.unfccc.int/wp-content/uploads/2022/06/Race-to-Zero-Criteria-3.0-4.pdf" TargetMode="External"/><Relationship Id="rId15" Type="http://schemas.openxmlformats.org/officeDocument/2006/relationships/hyperlink" Target="https://zerotracker.net/" TargetMode="External"/><Relationship Id="rId14" Type="http://schemas.openxmlformats.org/officeDocument/2006/relationships/hyperlink" Target="https://www.iso.org/netzero" TargetMode="External"/><Relationship Id="rId17" Type="http://schemas.openxmlformats.org/officeDocument/2006/relationships/hyperlink" Target="https://climatepolicyradar.org/" TargetMode="External"/><Relationship Id="rId16" Type="http://schemas.openxmlformats.org/officeDocument/2006/relationships/hyperlink" Target="https://www.lse.ac.uk/granthaminstitute/climate-change-laws-of-the-world-database/" TargetMode="External"/><Relationship Id="rId5" Type="http://schemas.openxmlformats.org/officeDocument/2006/relationships/hyperlink" Target="https://netzeroclimate.org/regulation-tracking/" TargetMode="External"/><Relationship Id="rId19" Type="http://schemas.openxmlformats.org/officeDocument/2006/relationships/hyperlink" Target="https://apolitical.co/home/" TargetMode="External"/><Relationship Id="rId6" Type="http://schemas.openxmlformats.org/officeDocument/2006/relationships/hyperlink" Target="https://data.usclimatealliance.org/climate-policy-database" TargetMode="External"/><Relationship Id="rId18" Type="http://schemas.openxmlformats.org/officeDocument/2006/relationships/hyperlink" Target="https://climateaction.unfccc.int/?coopinitid=94&amp;gclid=CjwKCAjwov6hBhBsEiwAvrvN6GcWghY5CMHL3y9K9w3LPPhenX40oWb8kMlW3vxIFhYhIOpdCogfmxoCd4kQAvD_BwE" TargetMode="External"/><Relationship Id="rId7" Type="http://schemas.openxmlformats.org/officeDocument/2006/relationships/hyperlink" Target="https://climatechampions.unfccc.int/" TargetMode="External"/><Relationship Id="rId8" Type="http://schemas.openxmlformats.org/officeDocument/2006/relationships/hyperlink" Target="http://tozero.unfccc.int/wp-content/uploads/2021/04/Race-to-Zero-Lexicon.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46.jpg"/><Relationship Id="rId4" Type="http://schemas.openxmlformats.org/officeDocument/2006/relationships/image" Target="../media/image9.jpg"/><Relationship Id="rId5"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7.jpg"/><Relationship Id="rId9" Type="http://schemas.openxmlformats.org/officeDocument/2006/relationships/image" Target="../media/image12.jpg"/><Relationship Id="rId5" Type="http://schemas.openxmlformats.org/officeDocument/2006/relationships/image" Target="../media/image11.png"/><Relationship Id="rId6" Type="http://schemas.openxmlformats.org/officeDocument/2006/relationships/image" Target="../media/image15.jpg"/><Relationship Id="rId7" Type="http://schemas.openxmlformats.org/officeDocument/2006/relationships/image" Target="../media/image1.jpg"/><Relationship Id="rId8"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6.jpg"/><Relationship Id="rId9" Type="http://schemas.openxmlformats.org/officeDocument/2006/relationships/image" Target="../media/image20.jpg"/><Relationship Id="rId5" Type="http://schemas.openxmlformats.org/officeDocument/2006/relationships/image" Target="../media/image13.png"/><Relationship Id="rId6" Type="http://schemas.openxmlformats.org/officeDocument/2006/relationships/image" Target="../media/image18.jpg"/><Relationship Id="rId7" Type="http://schemas.openxmlformats.org/officeDocument/2006/relationships/image" Target="../media/image19.jpg"/><Relationship Id="rId8"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1"/>
          <p:cNvPicPr preferRelativeResize="0"/>
          <p:nvPr/>
        </p:nvPicPr>
        <p:blipFill rotWithShape="1">
          <a:blip r:embed="rId3">
            <a:alphaModFix/>
          </a:blip>
          <a:srcRect b="0" l="0" r="0" t="0"/>
          <a:stretch/>
        </p:blipFill>
        <p:spPr>
          <a:xfrm>
            <a:off x="-1" y="0"/>
            <a:ext cx="12192000" cy="6858000"/>
          </a:xfrm>
          <a:prstGeom prst="rect">
            <a:avLst/>
          </a:prstGeom>
          <a:noFill/>
          <a:ln>
            <a:noFill/>
          </a:ln>
        </p:spPr>
      </p:pic>
      <p:sp>
        <p:nvSpPr>
          <p:cNvPr id="116" name="Google Shape;116;p1"/>
          <p:cNvSpPr txBox="1"/>
          <p:nvPr>
            <p:ph type="ctrTitle"/>
          </p:nvPr>
        </p:nvSpPr>
        <p:spPr>
          <a:xfrm>
            <a:off x="297411" y="3719254"/>
            <a:ext cx="9144000" cy="2822003"/>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1"/>
              </a:buClr>
              <a:buSzPts val="4800"/>
              <a:buFont typeface="Oswald"/>
              <a:buNone/>
            </a:pPr>
            <a:r>
              <a:rPr b="1" lang="en-US" sz="4800">
                <a:solidFill>
                  <a:schemeClr val="lt1"/>
                </a:solidFill>
                <a:latin typeface="Oswald"/>
                <a:ea typeface="Oswald"/>
                <a:cs typeface="Oswald"/>
                <a:sym typeface="Oswald"/>
              </a:rPr>
              <a:t>Getting Net Zero Right in Policy  and Standards</a:t>
            </a:r>
            <a:br>
              <a:rPr b="1" lang="en-US" sz="3600">
                <a:solidFill>
                  <a:schemeClr val="lt1"/>
                </a:solidFill>
                <a:latin typeface="Oswald"/>
                <a:ea typeface="Oswald"/>
                <a:cs typeface="Oswald"/>
                <a:sym typeface="Oswald"/>
              </a:rPr>
            </a:br>
            <a:endParaRPr b="1" sz="3600">
              <a:solidFill>
                <a:schemeClr val="lt1"/>
              </a:solidFill>
              <a:latin typeface="Oswald"/>
              <a:ea typeface="Oswald"/>
              <a:cs typeface="Oswald"/>
              <a:sym typeface="Oswald"/>
            </a:endParaRPr>
          </a:p>
          <a:p>
            <a:pPr indent="0" lvl="0" marL="0" rtl="0" algn="l">
              <a:lnSpc>
                <a:spcPct val="100000"/>
              </a:lnSpc>
              <a:spcBef>
                <a:spcPts val="0"/>
              </a:spcBef>
              <a:spcAft>
                <a:spcPts val="0"/>
              </a:spcAft>
              <a:buClr>
                <a:schemeClr val="lt1"/>
              </a:buClr>
              <a:buSzPts val="4800"/>
              <a:buFont typeface="Oswald"/>
              <a:buNone/>
            </a:pPr>
            <a:r>
              <a:t/>
            </a:r>
            <a:endParaRPr b="1" sz="3600">
              <a:solidFill>
                <a:schemeClr val="lt1"/>
              </a:solidFill>
              <a:latin typeface="Oswald"/>
              <a:ea typeface="Oswald"/>
              <a:cs typeface="Oswald"/>
              <a:sym typeface="Oswald"/>
            </a:endParaRPr>
          </a:p>
          <a:p>
            <a:pPr indent="0" lvl="0" marL="0" rtl="0" algn="l">
              <a:lnSpc>
                <a:spcPct val="100000"/>
              </a:lnSpc>
              <a:spcBef>
                <a:spcPts val="0"/>
              </a:spcBef>
              <a:spcAft>
                <a:spcPts val="0"/>
              </a:spcAft>
              <a:buClr>
                <a:schemeClr val="lt1"/>
              </a:buClr>
              <a:buSzPts val="4800"/>
              <a:buFont typeface="Oswald"/>
              <a:buNone/>
            </a:pPr>
            <a:r>
              <a:rPr b="1" lang="en-US" sz="3600">
                <a:solidFill>
                  <a:schemeClr val="lt1"/>
                </a:solidFill>
                <a:latin typeface="Oswald"/>
                <a:ea typeface="Oswald"/>
                <a:cs typeface="Oswald"/>
                <a:sym typeface="Oswald"/>
              </a:rPr>
              <a:t>Kaya Axelsson</a:t>
            </a:r>
            <a:br>
              <a:rPr b="1" lang="en-US" sz="3600">
                <a:solidFill>
                  <a:schemeClr val="lt1"/>
                </a:solidFill>
                <a:latin typeface="Oswald"/>
                <a:ea typeface="Oswald"/>
                <a:cs typeface="Oswald"/>
                <a:sym typeface="Oswald"/>
              </a:rPr>
            </a:br>
            <a:r>
              <a:rPr b="1" lang="en-US" sz="3100">
                <a:solidFill>
                  <a:schemeClr val="lt1"/>
                </a:solidFill>
                <a:latin typeface="Oswald"/>
                <a:ea typeface="Oswald"/>
                <a:cs typeface="Oswald"/>
                <a:sym typeface="Oswald"/>
              </a:rPr>
              <a:t>Policy Engagement Fellow</a:t>
            </a:r>
            <a:endParaRPr b="1" sz="3100">
              <a:solidFill>
                <a:schemeClr val="lt1"/>
              </a:solidFill>
              <a:latin typeface="Oswald"/>
              <a:ea typeface="Oswald"/>
              <a:cs typeface="Oswald"/>
              <a:sym typeface="Oswald"/>
            </a:endParaRPr>
          </a:p>
          <a:p>
            <a:pPr indent="0" lvl="0" marL="0" rtl="0" algn="l">
              <a:lnSpc>
                <a:spcPct val="100000"/>
              </a:lnSpc>
              <a:spcBef>
                <a:spcPts val="0"/>
              </a:spcBef>
              <a:spcAft>
                <a:spcPts val="0"/>
              </a:spcAft>
              <a:buClr>
                <a:schemeClr val="lt1"/>
              </a:buClr>
              <a:buSzPts val="4800"/>
              <a:buFont typeface="Oswald"/>
              <a:buNone/>
            </a:pPr>
            <a:r>
              <a:t/>
            </a:r>
            <a:endParaRPr b="1" sz="3600">
              <a:solidFill>
                <a:schemeClr val="lt1"/>
              </a:solidFill>
              <a:latin typeface="Oswald"/>
              <a:ea typeface="Oswald"/>
              <a:cs typeface="Oswald"/>
              <a:sym typeface="Oswald"/>
            </a:endParaRPr>
          </a:p>
          <a:p>
            <a:pPr indent="0" lvl="0" marL="0" rtl="0" algn="l">
              <a:lnSpc>
                <a:spcPct val="100000"/>
              </a:lnSpc>
              <a:spcBef>
                <a:spcPts val="0"/>
              </a:spcBef>
              <a:spcAft>
                <a:spcPts val="0"/>
              </a:spcAft>
              <a:buClr>
                <a:schemeClr val="lt1"/>
              </a:buClr>
              <a:buSzPts val="4800"/>
              <a:buFont typeface="Oswald"/>
              <a:buNone/>
            </a:pPr>
            <a:r>
              <a:t/>
            </a:r>
            <a:endParaRPr b="1" sz="3100">
              <a:solidFill>
                <a:schemeClr val="lt1"/>
              </a:solidFill>
              <a:latin typeface="Oswald"/>
              <a:ea typeface="Oswald"/>
              <a:cs typeface="Oswald"/>
              <a:sym typeface="Oswald"/>
            </a:endParaRPr>
          </a:p>
          <a:p>
            <a:pPr indent="0" lvl="0" marL="0" rtl="0" algn="l">
              <a:lnSpc>
                <a:spcPct val="100000"/>
              </a:lnSpc>
              <a:spcBef>
                <a:spcPts val="0"/>
              </a:spcBef>
              <a:spcAft>
                <a:spcPts val="0"/>
              </a:spcAft>
              <a:buClr>
                <a:schemeClr val="lt1"/>
              </a:buClr>
              <a:buSzPts val="4800"/>
              <a:buFont typeface="Oswald"/>
              <a:buNone/>
            </a:pPr>
            <a:r>
              <a:t/>
            </a:r>
            <a:endParaRPr b="1" sz="3100">
              <a:solidFill>
                <a:schemeClr val="lt1"/>
              </a:solidFill>
              <a:latin typeface="Oswald"/>
              <a:ea typeface="Oswald"/>
              <a:cs typeface="Oswald"/>
              <a:sym typeface="Oswald"/>
            </a:endParaRPr>
          </a:p>
          <a:p>
            <a:pPr indent="0" lvl="0" marL="0" rtl="0" algn="l">
              <a:lnSpc>
                <a:spcPct val="100000"/>
              </a:lnSpc>
              <a:spcBef>
                <a:spcPts val="0"/>
              </a:spcBef>
              <a:spcAft>
                <a:spcPts val="0"/>
              </a:spcAft>
              <a:buClr>
                <a:schemeClr val="lt1"/>
              </a:buClr>
              <a:buSzPts val="4800"/>
              <a:buFont typeface="Oswald"/>
              <a:buNone/>
            </a:pPr>
            <a:r>
              <a:rPr b="1" lang="en-US" sz="3200">
                <a:solidFill>
                  <a:schemeClr val="lt1"/>
                </a:solidFill>
                <a:latin typeface="Oswald"/>
                <a:ea typeface="Oswald"/>
                <a:cs typeface="Oswald"/>
                <a:sym typeface="Oswald"/>
              </a:rPr>
              <a:t>Oxford Net Zero, Smith School for Enterprise and The Environment</a:t>
            </a:r>
            <a:endParaRPr b="1" sz="3200">
              <a:solidFill>
                <a:schemeClr val="lt1"/>
              </a:solidFill>
              <a:latin typeface="Oswald"/>
              <a:ea typeface="Oswald"/>
              <a:cs typeface="Oswald"/>
              <a:sym typeface="Oswald"/>
            </a:endParaRPr>
          </a:p>
        </p:txBody>
      </p:sp>
      <p:sp>
        <p:nvSpPr>
          <p:cNvPr id="117" name="Google Shape;117;p1"/>
          <p:cNvSpPr/>
          <p:nvPr/>
        </p:nvSpPr>
        <p:spPr>
          <a:xfrm>
            <a:off x="9433931" y="5664820"/>
            <a:ext cx="2758068" cy="559692"/>
          </a:xfrm>
          <a:prstGeom prst="rect">
            <a:avLst/>
          </a:prstGeom>
          <a:solidFill>
            <a:srgbClr val="67BFB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8" name="Google Shape;118;p1"/>
          <p:cNvSpPr txBox="1"/>
          <p:nvPr/>
        </p:nvSpPr>
        <p:spPr>
          <a:xfrm>
            <a:off x="517806" y="5098937"/>
            <a:ext cx="5664900" cy="721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lt1"/>
              </a:solidFill>
              <a:latin typeface="Arial"/>
              <a:ea typeface="Arial"/>
              <a:cs typeface="Arial"/>
              <a:sym typeface="Arial"/>
            </a:endParaRPr>
          </a:p>
        </p:txBody>
      </p:sp>
      <p:sp>
        <p:nvSpPr>
          <p:cNvPr id="119" name="Google Shape;119;p1"/>
          <p:cNvSpPr txBox="1"/>
          <p:nvPr>
            <p:ph idx="1" type="subTitle"/>
          </p:nvPr>
        </p:nvSpPr>
        <p:spPr>
          <a:xfrm>
            <a:off x="9238478" y="5820057"/>
            <a:ext cx="3293400" cy="7212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1600"/>
              <a:buNone/>
            </a:pPr>
            <a:r>
              <a:rPr lang="en-US" sz="1600">
                <a:solidFill>
                  <a:schemeClr val="lt1"/>
                </a:solidFill>
                <a:latin typeface="Arial"/>
                <a:ea typeface="Arial"/>
                <a:cs typeface="Arial"/>
                <a:sym typeface="Arial"/>
              </a:rPr>
              <a:t>September </a:t>
            </a:r>
            <a:r>
              <a:rPr lang="en-US" sz="1600">
                <a:solidFill>
                  <a:schemeClr val="lt1"/>
                </a:solidFill>
                <a:latin typeface="Arial"/>
                <a:ea typeface="Arial"/>
                <a:cs typeface="Arial"/>
                <a:sym typeface="Arial"/>
              </a:rPr>
              <a:t>2023</a:t>
            </a:r>
            <a:endParaRPr/>
          </a:p>
        </p:txBody>
      </p:sp>
      <p:pic>
        <p:nvPicPr>
          <p:cNvPr id="120" name="Google Shape;120;p1"/>
          <p:cNvPicPr preferRelativeResize="0"/>
          <p:nvPr/>
        </p:nvPicPr>
        <p:blipFill rotWithShape="1">
          <a:blip r:embed="rId4">
            <a:alphaModFix/>
          </a:blip>
          <a:srcRect b="0" l="0" r="0" t="0"/>
          <a:stretch/>
        </p:blipFill>
        <p:spPr>
          <a:xfrm>
            <a:off x="10301208" y="519211"/>
            <a:ext cx="1502630" cy="738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9" name="Shape 269"/>
        <p:cNvGrpSpPr/>
        <p:nvPr/>
      </p:nvGrpSpPr>
      <p:grpSpPr>
        <a:xfrm>
          <a:off x="0" y="0"/>
          <a:ext cx="0" cy="0"/>
          <a:chOff x="0" y="0"/>
          <a:chExt cx="0" cy="0"/>
        </a:xfrm>
      </p:grpSpPr>
      <p:sp>
        <p:nvSpPr>
          <p:cNvPr id="270" name="Google Shape;270;p7"/>
          <p:cNvSpPr/>
          <p:nvPr/>
        </p:nvSpPr>
        <p:spPr>
          <a:xfrm>
            <a:off x="8066050" y="4290114"/>
            <a:ext cx="2638512" cy="1640441"/>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cxnSp>
        <p:nvCxnSpPr>
          <p:cNvPr id="271" name="Google Shape;271;p7"/>
          <p:cNvCxnSpPr/>
          <p:nvPr/>
        </p:nvCxnSpPr>
        <p:spPr>
          <a:xfrm flipH="1" rot="-5400001">
            <a:off x="5608423" y="3543555"/>
            <a:ext cx="746559" cy="4"/>
          </a:xfrm>
          <a:prstGeom prst="straightConnector1">
            <a:avLst/>
          </a:prstGeom>
          <a:noFill/>
          <a:ln cap="rnd" cmpd="sng" w="47625">
            <a:solidFill>
              <a:srgbClr val="000000"/>
            </a:solidFill>
            <a:prstDash val="dot"/>
            <a:round/>
            <a:headEnd len="sm" w="sm" type="none"/>
            <a:tailEnd len="lg" w="lg" type="oval"/>
          </a:ln>
        </p:spPr>
      </p:cxnSp>
      <p:cxnSp>
        <p:nvCxnSpPr>
          <p:cNvPr id="272" name="Google Shape;272;p7"/>
          <p:cNvCxnSpPr/>
          <p:nvPr/>
        </p:nvCxnSpPr>
        <p:spPr>
          <a:xfrm rot="-5400000">
            <a:off x="1658728" y="3938381"/>
            <a:ext cx="746548" cy="4"/>
          </a:xfrm>
          <a:prstGeom prst="straightConnector1">
            <a:avLst/>
          </a:prstGeom>
          <a:noFill/>
          <a:ln cap="rnd" cmpd="sng" w="47625">
            <a:solidFill>
              <a:srgbClr val="000000"/>
            </a:solidFill>
            <a:prstDash val="dot"/>
            <a:round/>
            <a:headEnd len="sm" w="sm" type="none"/>
            <a:tailEnd len="lg" w="lg" type="oval"/>
          </a:ln>
        </p:spPr>
      </p:cxnSp>
      <p:cxnSp>
        <p:nvCxnSpPr>
          <p:cNvPr id="273" name="Google Shape;273;p7"/>
          <p:cNvCxnSpPr/>
          <p:nvPr/>
        </p:nvCxnSpPr>
        <p:spPr>
          <a:xfrm flipH="1" rot="5400000">
            <a:off x="8955374" y="3860179"/>
            <a:ext cx="859869" cy="2"/>
          </a:xfrm>
          <a:prstGeom prst="straightConnector1">
            <a:avLst/>
          </a:prstGeom>
          <a:noFill/>
          <a:ln cap="rnd" cmpd="sng" w="47625">
            <a:solidFill>
              <a:srgbClr val="000000"/>
            </a:solidFill>
            <a:prstDash val="dot"/>
            <a:round/>
            <a:headEnd len="sm" w="sm" type="none"/>
            <a:tailEnd len="lg" w="lg" type="oval"/>
          </a:ln>
        </p:spPr>
      </p:cxnSp>
      <p:sp>
        <p:nvSpPr>
          <p:cNvPr id="274" name="Google Shape;274;p7"/>
          <p:cNvSpPr/>
          <p:nvPr/>
        </p:nvSpPr>
        <p:spPr>
          <a:xfrm>
            <a:off x="4661726" y="1651000"/>
            <a:ext cx="2755063" cy="1519275"/>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275" name="Google Shape;275;p7"/>
          <p:cNvSpPr/>
          <p:nvPr/>
        </p:nvSpPr>
        <p:spPr>
          <a:xfrm>
            <a:off x="712744" y="4290115"/>
            <a:ext cx="2638512" cy="1536253"/>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276" name="Google Shape;276;p7"/>
          <p:cNvSpPr txBox="1"/>
          <p:nvPr/>
        </p:nvSpPr>
        <p:spPr>
          <a:xfrm>
            <a:off x="3766807" y="231162"/>
            <a:ext cx="4658386" cy="588944"/>
          </a:xfrm>
          <a:prstGeom prst="rect">
            <a:avLst/>
          </a:prstGeom>
          <a:noFill/>
          <a:ln>
            <a:noFill/>
          </a:ln>
        </p:spPr>
        <p:txBody>
          <a:bodyPr anchorCtr="0" anchor="t" bIns="0" lIns="0" spcFirstLastPara="1" rIns="0" wrap="square" tIns="0">
            <a:spAutoFit/>
          </a:bodyPr>
          <a:lstStyle/>
          <a:p>
            <a:pPr indent="0" lvl="0" marL="0" marR="0" rtl="0" algn="ctr">
              <a:lnSpc>
                <a:spcPct val="138888"/>
              </a:lnSpc>
              <a:spcBef>
                <a:spcPts val="0"/>
              </a:spcBef>
              <a:spcAft>
                <a:spcPts val="0"/>
              </a:spcAft>
              <a:buNone/>
            </a:pPr>
            <a:r>
              <a:rPr b="1" lang="en-US" sz="3600">
                <a:solidFill>
                  <a:srgbClr val="18464C"/>
                </a:solidFill>
                <a:latin typeface="Oswald"/>
                <a:ea typeface="Oswald"/>
                <a:cs typeface="Oswald"/>
                <a:sym typeface="Oswald"/>
              </a:rPr>
              <a:t>Timeline of Net Zero</a:t>
            </a:r>
            <a:endParaRPr/>
          </a:p>
        </p:txBody>
      </p:sp>
      <p:cxnSp>
        <p:nvCxnSpPr>
          <p:cNvPr id="277" name="Google Shape;277;p7"/>
          <p:cNvCxnSpPr/>
          <p:nvPr/>
        </p:nvCxnSpPr>
        <p:spPr>
          <a:xfrm>
            <a:off x="879627" y="3732027"/>
            <a:ext cx="10204149" cy="0"/>
          </a:xfrm>
          <a:prstGeom prst="straightConnector1">
            <a:avLst/>
          </a:prstGeom>
          <a:noFill/>
          <a:ln cap="rnd" cmpd="sng" w="47625">
            <a:solidFill>
              <a:srgbClr val="000000"/>
            </a:solidFill>
            <a:prstDash val="dot"/>
            <a:round/>
            <a:headEnd len="sm" w="sm" type="none"/>
            <a:tailEnd len="sm" w="sm" type="none"/>
          </a:ln>
        </p:spPr>
      </p:cxnSp>
      <p:sp>
        <p:nvSpPr>
          <p:cNvPr id="278" name="Google Shape;278;p7"/>
          <p:cNvSpPr txBox="1"/>
          <p:nvPr/>
        </p:nvSpPr>
        <p:spPr>
          <a:xfrm>
            <a:off x="998651" y="4410989"/>
            <a:ext cx="2072971" cy="320601"/>
          </a:xfrm>
          <a:prstGeom prst="rect">
            <a:avLst/>
          </a:prstGeom>
          <a:noFill/>
          <a:ln>
            <a:noFill/>
          </a:ln>
        </p:spPr>
        <p:txBody>
          <a:bodyPr anchorCtr="0" anchor="t" bIns="0" lIns="0" spcFirstLastPara="1" rIns="0" wrap="square" tIns="0">
            <a:spAutoFit/>
          </a:bodyPr>
          <a:lstStyle/>
          <a:p>
            <a:pPr indent="0" lvl="0" marL="0" marR="0" rtl="0" algn="ctr">
              <a:lnSpc>
                <a:spcPct val="115046"/>
              </a:lnSpc>
              <a:spcBef>
                <a:spcPts val="0"/>
              </a:spcBef>
              <a:spcAft>
                <a:spcPts val="0"/>
              </a:spcAft>
              <a:buNone/>
            </a:pPr>
            <a:r>
              <a:rPr b="1" lang="en-US" sz="2160">
                <a:solidFill>
                  <a:srgbClr val="000000"/>
                </a:solidFill>
                <a:latin typeface="Helvetica Neue"/>
                <a:ea typeface="Helvetica Neue"/>
                <a:cs typeface="Helvetica Neue"/>
                <a:sym typeface="Helvetica Neue"/>
              </a:rPr>
              <a:t>2009</a:t>
            </a:r>
            <a:endParaRPr/>
          </a:p>
        </p:txBody>
      </p:sp>
      <p:sp>
        <p:nvSpPr>
          <p:cNvPr id="279" name="Google Shape;279;p7"/>
          <p:cNvSpPr txBox="1"/>
          <p:nvPr/>
        </p:nvSpPr>
        <p:spPr>
          <a:xfrm>
            <a:off x="879627" y="4737722"/>
            <a:ext cx="2182856" cy="820481"/>
          </a:xfrm>
          <a:prstGeom prst="rect">
            <a:avLst/>
          </a:prstGeom>
          <a:noFill/>
          <a:ln>
            <a:noFill/>
          </a:ln>
        </p:spPr>
        <p:txBody>
          <a:bodyPr anchorCtr="0" anchor="t" bIns="0" lIns="0" spcFirstLastPara="1" rIns="0" wrap="square" tIns="0">
            <a:spAutoFit/>
          </a:bodyPr>
          <a:lstStyle/>
          <a:p>
            <a:pPr indent="0" lvl="0" marL="194743" marR="0" rtl="0" algn="ctr">
              <a:spcBef>
                <a:spcPts val="0"/>
              </a:spcBef>
              <a:spcAft>
                <a:spcPts val="0"/>
              </a:spcAft>
              <a:buNone/>
            </a:pPr>
            <a:r>
              <a:rPr lang="en-US" sz="1333">
                <a:solidFill>
                  <a:srgbClr val="000000"/>
                </a:solidFill>
                <a:latin typeface="Open Sans Light"/>
                <a:ea typeface="Open Sans Light"/>
                <a:cs typeface="Open Sans Light"/>
                <a:sym typeface="Open Sans Light"/>
              </a:rPr>
              <a:t>Scientists conclude warming will stop when we reach balance of emissions &amp; removals.</a:t>
            </a:r>
            <a:endParaRPr/>
          </a:p>
        </p:txBody>
      </p:sp>
      <p:sp>
        <p:nvSpPr>
          <p:cNvPr id="280" name="Google Shape;280;p7"/>
          <p:cNvSpPr txBox="1"/>
          <p:nvPr/>
        </p:nvSpPr>
        <p:spPr>
          <a:xfrm>
            <a:off x="8348821" y="4394302"/>
            <a:ext cx="2072971" cy="320601"/>
          </a:xfrm>
          <a:prstGeom prst="rect">
            <a:avLst/>
          </a:prstGeom>
          <a:noFill/>
          <a:ln>
            <a:noFill/>
          </a:ln>
        </p:spPr>
        <p:txBody>
          <a:bodyPr anchorCtr="0" anchor="t" bIns="0" lIns="0" spcFirstLastPara="1" rIns="0" wrap="square" tIns="0">
            <a:spAutoFit/>
          </a:bodyPr>
          <a:lstStyle/>
          <a:p>
            <a:pPr indent="0" lvl="0" marL="0" marR="0" rtl="0" algn="ctr">
              <a:lnSpc>
                <a:spcPct val="115046"/>
              </a:lnSpc>
              <a:spcBef>
                <a:spcPts val="0"/>
              </a:spcBef>
              <a:spcAft>
                <a:spcPts val="0"/>
              </a:spcAft>
              <a:buNone/>
            </a:pPr>
            <a:r>
              <a:rPr b="1" lang="en-US" sz="2160">
                <a:solidFill>
                  <a:srgbClr val="000000"/>
                </a:solidFill>
                <a:latin typeface="Helvetica Neue"/>
                <a:ea typeface="Helvetica Neue"/>
                <a:cs typeface="Helvetica Neue"/>
                <a:sym typeface="Helvetica Neue"/>
              </a:rPr>
              <a:t>2018</a:t>
            </a:r>
            <a:endParaRPr/>
          </a:p>
        </p:txBody>
      </p:sp>
      <p:sp>
        <p:nvSpPr>
          <p:cNvPr id="281" name="Google Shape;281;p7"/>
          <p:cNvSpPr txBox="1"/>
          <p:nvPr/>
        </p:nvSpPr>
        <p:spPr>
          <a:xfrm>
            <a:off x="8233178" y="4737722"/>
            <a:ext cx="2304257" cy="1025602"/>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US" sz="1333">
                <a:solidFill>
                  <a:srgbClr val="000000"/>
                </a:solidFill>
                <a:latin typeface="Open Sans Light"/>
                <a:ea typeface="Open Sans Light"/>
                <a:cs typeface="Open Sans Light"/>
                <a:sym typeface="Open Sans Light"/>
              </a:rPr>
              <a:t>IPCC Special Report finds that to meet Paris Agreement</a:t>
            </a:r>
            <a:r>
              <a:rPr lang="en-US" sz="1333">
                <a:solidFill>
                  <a:schemeClr val="dk1"/>
                </a:solidFill>
                <a:latin typeface="Open Sans Light"/>
                <a:ea typeface="Open Sans Light"/>
                <a:cs typeface="Open Sans Light"/>
                <a:sym typeface="Open Sans Light"/>
              </a:rPr>
              <a:t>, CO</a:t>
            </a:r>
            <a:r>
              <a:rPr baseline="-25000" lang="en-US" sz="1333">
                <a:solidFill>
                  <a:schemeClr val="dk1"/>
                </a:solidFill>
                <a:latin typeface="Open Sans Light"/>
                <a:ea typeface="Open Sans Light"/>
                <a:cs typeface="Open Sans Light"/>
                <a:sym typeface="Open Sans Light"/>
              </a:rPr>
              <a:t>2</a:t>
            </a:r>
            <a:r>
              <a:rPr lang="en-US" sz="1333">
                <a:solidFill>
                  <a:schemeClr val="dk1"/>
                </a:solidFill>
                <a:latin typeface="Open Sans Light"/>
                <a:ea typeface="Open Sans Light"/>
                <a:cs typeface="Open Sans Light"/>
                <a:sym typeface="Open Sans Light"/>
              </a:rPr>
              <a:t> </a:t>
            </a:r>
            <a:r>
              <a:rPr lang="en-US" sz="1333">
                <a:solidFill>
                  <a:srgbClr val="000000"/>
                </a:solidFill>
                <a:latin typeface="Open Sans Light"/>
                <a:ea typeface="Open Sans Light"/>
                <a:cs typeface="Open Sans Light"/>
                <a:sym typeface="Open Sans Light"/>
              </a:rPr>
              <a:t>emissions must fall by 45% by 2030 &amp; reach net zero by 2050.</a:t>
            </a:r>
            <a:endParaRPr sz="1313">
              <a:solidFill>
                <a:srgbClr val="000000"/>
              </a:solidFill>
              <a:latin typeface="Open Sans Light"/>
              <a:ea typeface="Open Sans Light"/>
              <a:cs typeface="Open Sans Light"/>
              <a:sym typeface="Open Sans Light"/>
            </a:endParaRPr>
          </a:p>
        </p:txBody>
      </p:sp>
      <p:sp>
        <p:nvSpPr>
          <p:cNvPr id="282" name="Google Shape;282;p7"/>
          <p:cNvSpPr txBox="1"/>
          <p:nvPr/>
        </p:nvSpPr>
        <p:spPr>
          <a:xfrm>
            <a:off x="4944497" y="1789371"/>
            <a:ext cx="2072971" cy="320601"/>
          </a:xfrm>
          <a:prstGeom prst="rect">
            <a:avLst/>
          </a:prstGeom>
          <a:noFill/>
          <a:ln>
            <a:noFill/>
          </a:ln>
        </p:spPr>
        <p:txBody>
          <a:bodyPr anchorCtr="0" anchor="t" bIns="0" lIns="0" spcFirstLastPara="1" rIns="0" wrap="square" tIns="0">
            <a:spAutoFit/>
          </a:bodyPr>
          <a:lstStyle/>
          <a:p>
            <a:pPr indent="0" lvl="0" marL="0" marR="0" rtl="0" algn="ctr">
              <a:lnSpc>
                <a:spcPct val="115046"/>
              </a:lnSpc>
              <a:spcBef>
                <a:spcPts val="0"/>
              </a:spcBef>
              <a:spcAft>
                <a:spcPts val="0"/>
              </a:spcAft>
              <a:buNone/>
            </a:pPr>
            <a:r>
              <a:rPr b="1" lang="en-US" sz="2160">
                <a:solidFill>
                  <a:srgbClr val="000000"/>
                </a:solidFill>
                <a:latin typeface="Helvetica Neue"/>
                <a:ea typeface="Helvetica Neue"/>
                <a:cs typeface="Helvetica Neue"/>
                <a:sym typeface="Helvetica Neue"/>
              </a:rPr>
              <a:t>2015</a:t>
            </a:r>
            <a:endParaRPr/>
          </a:p>
        </p:txBody>
      </p:sp>
      <p:sp>
        <p:nvSpPr>
          <p:cNvPr id="283" name="Google Shape;283;p7"/>
          <p:cNvSpPr txBox="1"/>
          <p:nvPr/>
        </p:nvSpPr>
        <p:spPr>
          <a:xfrm>
            <a:off x="4661726" y="2102033"/>
            <a:ext cx="2638512" cy="820481"/>
          </a:xfrm>
          <a:prstGeom prst="rect">
            <a:avLst/>
          </a:prstGeom>
          <a:noFill/>
          <a:ln>
            <a:noFill/>
          </a:ln>
        </p:spPr>
        <p:txBody>
          <a:bodyPr anchorCtr="0" anchor="t" bIns="0" lIns="0" spcFirstLastPara="1" rIns="0" wrap="square" tIns="0">
            <a:spAutoFit/>
          </a:bodyPr>
          <a:lstStyle/>
          <a:p>
            <a:pPr indent="0" lvl="0" marL="194743" marR="0" rtl="0" algn="ctr">
              <a:spcBef>
                <a:spcPts val="0"/>
              </a:spcBef>
              <a:spcAft>
                <a:spcPts val="0"/>
              </a:spcAft>
              <a:buNone/>
            </a:pPr>
            <a:r>
              <a:rPr lang="en-US" sz="1333">
                <a:solidFill>
                  <a:srgbClr val="000000"/>
                </a:solidFill>
                <a:latin typeface="Open Sans Light"/>
                <a:ea typeface="Open Sans Light"/>
                <a:cs typeface="Open Sans Light"/>
                <a:sym typeface="Open Sans Light"/>
              </a:rPr>
              <a:t>Paris Agreement prescribes reaching a balance between emissions and removals in second half of this century. </a:t>
            </a:r>
            <a:endParaRPr/>
          </a:p>
        </p:txBody>
      </p:sp>
      <p:pic>
        <p:nvPicPr>
          <p:cNvPr id="284" name="Google Shape;284;p7"/>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9" name="Shape 289"/>
        <p:cNvGrpSpPr/>
        <p:nvPr/>
      </p:nvGrpSpPr>
      <p:grpSpPr>
        <a:xfrm>
          <a:off x="0" y="0"/>
          <a:ext cx="0" cy="0"/>
          <a:chOff x="0" y="0"/>
          <a:chExt cx="0" cy="0"/>
        </a:xfrm>
      </p:grpSpPr>
      <p:cxnSp>
        <p:nvCxnSpPr>
          <p:cNvPr id="290" name="Google Shape;290;p8"/>
          <p:cNvCxnSpPr/>
          <p:nvPr/>
        </p:nvCxnSpPr>
        <p:spPr>
          <a:xfrm flipH="1" rot="5400000">
            <a:off x="9012019" y="3944345"/>
            <a:ext cx="746561" cy="8"/>
          </a:xfrm>
          <a:prstGeom prst="straightConnector1">
            <a:avLst/>
          </a:prstGeom>
          <a:noFill/>
          <a:ln cap="rnd" cmpd="sng" w="47625">
            <a:solidFill>
              <a:srgbClr val="000000"/>
            </a:solidFill>
            <a:prstDash val="dot"/>
            <a:round/>
            <a:headEnd len="sm" w="sm" type="none"/>
            <a:tailEnd len="lg" w="lg" type="oval"/>
          </a:ln>
        </p:spPr>
      </p:cxnSp>
      <p:sp>
        <p:nvSpPr>
          <p:cNvPr id="291" name="Google Shape;291;p8"/>
          <p:cNvSpPr/>
          <p:nvPr/>
        </p:nvSpPr>
        <p:spPr>
          <a:xfrm>
            <a:off x="8066050" y="4290114"/>
            <a:ext cx="2999935" cy="1640441"/>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cxnSp>
        <p:nvCxnSpPr>
          <p:cNvPr id="292" name="Google Shape;292;p8"/>
          <p:cNvCxnSpPr/>
          <p:nvPr/>
        </p:nvCxnSpPr>
        <p:spPr>
          <a:xfrm flipH="1" rot="-5400001">
            <a:off x="5608423" y="3543555"/>
            <a:ext cx="746559" cy="4"/>
          </a:xfrm>
          <a:prstGeom prst="straightConnector1">
            <a:avLst/>
          </a:prstGeom>
          <a:noFill/>
          <a:ln cap="rnd" cmpd="sng" w="47625">
            <a:solidFill>
              <a:srgbClr val="000000"/>
            </a:solidFill>
            <a:prstDash val="dot"/>
            <a:round/>
            <a:headEnd len="sm" w="sm" type="none"/>
            <a:tailEnd len="lg" w="lg" type="oval"/>
          </a:ln>
        </p:spPr>
      </p:cxnSp>
      <p:cxnSp>
        <p:nvCxnSpPr>
          <p:cNvPr id="293" name="Google Shape;293;p8"/>
          <p:cNvCxnSpPr/>
          <p:nvPr/>
        </p:nvCxnSpPr>
        <p:spPr>
          <a:xfrm rot="-5400000">
            <a:off x="1658728" y="3938381"/>
            <a:ext cx="746548" cy="4"/>
          </a:xfrm>
          <a:prstGeom prst="straightConnector1">
            <a:avLst/>
          </a:prstGeom>
          <a:noFill/>
          <a:ln cap="rnd" cmpd="sng" w="47625">
            <a:solidFill>
              <a:srgbClr val="000000"/>
            </a:solidFill>
            <a:prstDash val="dot"/>
            <a:round/>
            <a:headEnd len="sm" w="sm" type="none"/>
            <a:tailEnd len="lg" w="lg" type="oval"/>
          </a:ln>
        </p:spPr>
      </p:cxnSp>
      <p:sp>
        <p:nvSpPr>
          <p:cNvPr id="294" name="Google Shape;294;p8"/>
          <p:cNvSpPr/>
          <p:nvPr/>
        </p:nvSpPr>
        <p:spPr>
          <a:xfrm>
            <a:off x="4661726" y="1651000"/>
            <a:ext cx="2825329" cy="1519275"/>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95" name="Google Shape;295;p8"/>
          <p:cNvSpPr/>
          <p:nvPr/>
        </p:nvSpPr>
        <p:spPr>
          <a:xfrm>
            <a:off x="712744" y="4290115"/>
            <a:ext cx="2589256" cy="1536253"/>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194743" marR="0" rtl="0" algn="l">
              <a:spcBef>
                <a:spcPts val="0"/>
              </a:spcBef>
              <a:spcAft>
                <a:spcPts val="0"/>
              </a:spcAft>
              <a:buNone/>
            </a:pPr>
            <a:r>
              <a:t/>
            </a:r>
            <a:endParaRPr sz="1200">
              <a:solidFill>
                <a:srgbClr val="000000"/>
              </a:solidFill>
              <a:latin typeface="Open Sans Light"/>
              <a:ea typeface="Open Sans Light"/>
              <a:cs typeface="Open Sans Light"/>
              <a:sym typeface="Open Sans Light"/>
            </a:endParaRPr>
          </a:p>
          <a:p>
            <a:pPr indent="0" lvl="0" marL="194743" marR="0" rtl="0" algn="l">
              <a:spcBef>
                <a:spcPts val="0"/>
              </a:spcBef>
              <a:spcAft>
                <a:spcPts val="0"/>
              </a:spcAft>
              <a:buNone/>
            </a:pPr>
            <a:r>
              <a:rPr lang="en-US" sz="1200">
                <a:solidFill>
                  <a:srgbClr val="000000"/>
                </a:solidFill>
                <a:latin typeface="Open Sans Light"/>
                <a:ea typeface="Open Sans Light"/>
                <a:cs typeface="Open Sans Light"/>
                <a:sym typeface="Open Sans Light"/>
              </a:rPr>
              <a:t>UNFCCC launch Race to Zero orchestration campaign </a:t>
            </a:r>
            <a:endParaRPr/>
          </a:p>
        </p:txBody>
      </p:sp>
      <p:sp>
        <p:nvSpPr>
          <p:cNvPr id="296" name="Google Shape;296;p8"/>
          <p:cNvSpPr txBox="1"/>
          <p:nvPr/>
        </p:nvSpPr>
        <p:spPr>
          <a:xfrm>
            <a:off x="2437522" y="305400"/>
            <a:ext cx="7316957" cy="588944"/>
          </a:xfrm>
          <a:prstGeom prst="rect">
            <a:avLst/>
          </a:prstGeom>
          <a:noFill/>
          <a:ln>
            <a:noFill/>
          </a:ln>
        </p:spPr>
        <p:txBody>
          <a:bodyPr anchorCtr="0" anchor="t" bIns="0" lIns="0" spcFirstLastPara="1" rIns="0" wrap="square" tIns="0">
            <a:spAutoFit/>
          </a:bodyPr>
          <a:lstStyle/>
          <a:p>
            <a:pPr indent="0" lvl="0" marL="0" marR="0" rtl="0" algn="ctr">
              <a:lnSpc>
                <a:spcPct val="138888"/>
              </a:lnSpc>
              <a:spcBef>
                <a:spcPts val="0"/>
              </a:spcBef>
              <a:spcAft>
                <a:spcPts val="0"/>
              </a:spcAft>
              <a:buNone/>
            </a:pPr>
            <a:r>
              <a:rPr b="1" lang="en-US" sz="3600">
                <a:solidFill>
                  <a:srgbClr val="18464C"/>
                </a:solidFill>
                <a:latin typeface="Oswald"/>
                <a:ea typeface="Oswald"/>
                <a:cs typeface="Oswald"/>
                <a:sym typeface="Oswald"/>
              </a:rPr>
              <a:t>New Standards to Improve Credibility</a:t>
            </a:r>
            <a:endParaRPr/>
          </a:p>
        </p:txBody>
      </p:sp>
      <p:cxnSp>
        <p:nvCxnSpPr>
          <p:cNvPr id="297" name="Google Shape;297;p8"/>
          <p:cNvCxnSpPr/>
          <p:nvPr/>
        </p:nvCxnSpPr>
        <p:spPr>
          <a:xfrm>
            <a:off x="861844" y="3728706"/>
            <a:ext cx="10204149" cy="0"/>
          </a:xfrm>
          <a:prstGeom prst="straightConnector1">
            <a:avLst/>
          </a:prstGeom>
          <a:noFill/>
          <a:ln cap="rnd" cmpd="sng" w="47625">
            <a:solidFill>
              <a:srgbClr val="000000"/>
            </a:solidFill>
            <a:prstDash val="dot"/>
            <a:round/>
            <a:headEnd len="sm" w="sm" type="none"/>
            <a:tailEnd len="sm" w="sm" type="none"/>
          </a:ln>
        </p:spPr>
      </p:cxnSp>
      <p:sp>
        <p:nvSpPr>
          <p:cNvPr id="298" name="Google Shape;298;p8"/>
          <p:cNvSpPr txBox="1"/>
          <p:nvPr/>
        </p:nvSpPr>
        <p:spPr>
          <a:xfrm>
            <a:off x="861843" y="4418880"/>
            <a:ext cx="2072971" cy="320601"/>
          </a:xfrm>
          <a:prstGeom prst="rect">
            <a:avLst/>
          </a:prstGeom>
          <a:noFill/>
          <a:ln>
            <a:noFill/>
          </a:ln>
        </p:spPr>
        <p:txBody>
          <a:bodyPr anchorCtr="0" anchor="t" bIns="0" lIns="0" spcFirstLastPara="1" rIns="0" wrap="square" tIns="0">
            <a:spAutoFit/>
          </a:bodyPr>
          <a:lstStyle/>
          <a:p>
            <a:pPr indent="0" lvl="0" marL="0" marR="0" rtl="0" algn="ctr">
              <a:lnSpc>
                <a:spcPct val="115046"/>
              </a:lnSpc>
              <a:spcBef>
                <a:spcPts val="0"/>
              </a:spcBef>
              <a:spcAft>
                <a:spcPts val="0"/>
              </a:spcAft>
              <a:buNone/>
            </a:pPr>
            <a:r>
              <a:rPr b="1" lang="en-US" sz="2160">
                <a:solidFill>
                  <a:srgbClr val="000000"/>
                </a:solidFill>
                <a:latin typeface="Helvetica Neue"/>
                <a:ea typeface="Helvetica Neue"/>
                <a:cs typeface="Helvetica Neue"/>
                <a:sym typeface="Helvetica Neue"/>
              </a:rPr>
              <a:t>June 2020</a:t>
            </a:r>
            <a:endParaRPr/>
          </a:p>
        </p:txBody>
      </p:sp>
      <p:sp>
        <p:nvSpPr>
          <p:cNvPr id="299" name="Google Shape;299;p8"/>
          <p:cNvSpPr txBox="1"/>
          <p:nvPr/>
        </p:nvSpPr>
        <p:spPr>
          <a:xfrm>
            <a:off x="8348821" y="4394302"/>
            <a:ext cx="2072971" cy="320601"/>
          </a:xfrm>
          <a:prstGeom prst="rect">
            <a:avLst/>
          </a:prstGeom>
          <a:noFill/>
          <a:ln>
            <a:noFill/>
          </a:ln>
        </p:spPr>
        <p:txBody>
          <a:bodyPr anchorCtr="0" anchor="t" bIns="0" lIns="0" spcFirstLastPara="1" rIns="0" wrap="square" tIns="0">
            <a:spAutoFit/>
          </a:bodyPr>
          <a:lstStyle/>
          <a:p>
            <a:pPr indent="0" lvl="0" marL="0" marR="0" rtl="0" algn="l">
              <a:lnSpc>
                <a:spcPct val="115046"/>
              </a:lnSpc>
              <a:spcBef>
                <a:spcPts val="0"/>
              </a:spcBef>
              <a:spcAft>
                <a:spcPts val="0"/>
              </a:spcAft>
              <a:buNone/>
            </a:pPr>
            <a:r>
              <a:rPr b="1" lang="en-US" sz="2160">
                <a:solidFill>
                  <a:srgbClr val="000000"/>
                </a:solidFill>
                <a:latin typeface="Helvetica Neue"/>
                <a:ea typeface="Helvetica Neue"/>
                <a:cs typeface="Helvetica Neue"/>
                <a:sym typeface="Helvetica Neue"/>
              </a:rPr>
              <a:t>November 2022</a:t>
            </a:r>
            <a:endParaRPr/>
          </a:p>
        </p:txBody>
      </p:sp>
      <p:sp>
        <p:nvSpPr>
          <p:cNvPr id="300" name="Google Shape;300;p8"/>
          <p:cNvSpPr txBox="1"/>
          <p:nvPr/>
        </p:nvSpPr>
        <p:spPr>
          <a:xfrm>
            <a:off x="7993661" y="5088179"/>
            <a:ext cx="2783267" cy="61536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333">
                <a:solidFill>
                  <a:srgbClr val="000000"/>
                </a:solidFill>
                <a:latin typeface="Open Sans Light"/>
                <a:ea typeface="Open Sans Light"/>
                <a:cs typeface="Open Sans Light"/>
                <a:sym typeface="Open Sans Light"/>
              </a:rPr>
              <a:t>UN’s High Level Expert Group on Net Zero Credibility release Integrity Matters Report</a:t>
            </a:r>
            <a:endParaRPr sz="1313">
              <a:solidFill>
                <a:srgbClr val="000000"/>
              </a:solidFill>
              <a:latin typeface="Open Sans Light"/>
              <a:ea typeface="Open Sans Light"/>
              <a:cs typeface="Open Sans Light"/>
              <a:sym typeface="Open Sans Light"/>
            </a:endParaRPr>
          </a:p>
        </p:txBody>
      </p:sp>
      <p:sp>
        <p:nvSpPr>
          <p:cNvPr id="301" name="Google Shape;301;p8"/>
          <p:cNvSpPr txBox="1"/>
          <p:nvPr/>
        </p:nvSpPr>
        <p:spPr>
          <a:xfrm>
            <a:off x="4944497" y="1789371"/>
            <a:ext cx="2072971" cy="320601"/>
          </a:xfrm>
          <a:prstGeom prst="rect">
            <a:avLst/>
          </a:prstGeom>
          <a:noFill/>
          <a:ln>
            <a:noFill/>
          </a:ln>
        </p:spPr>
        <p:txBody>
          <a:bodyPr anchorCtr="0" anchor="t" bIns="0" lIns="0" spcFirstLastPara="1" rIns="0" wrap="square" tIns="0">
            <a:spAutoFit/>
          </a:bodyPr>
          <a:lstStyle/>
          <a:p>
            <a:pPr indent="0" lvl="0" marL="0" marR="0" rtl="0" algn="l">
              <a:lnSpc>
                <a:spcPct val="115046"/>
              </a:lnSpc>
              <a:spcBef>
                <a:spcPts val="0"/>
              </a:spcBef>
              <a:spcAft>
                <a:spcPts val="0"/>
              </a:spcAft>
              <a:buNone/>
            </a:pPr>
            <a:r>
              <a:rPr b="1" lang="en-US" sz="2160">
                <a:solidFill>
                  <a:srgbClr val="000000"/>
                </a:solidFill>
                <a:latin typeface="Helvetica Neue"/>
                <a:ea typeface="Helvetica Neue"/>
                <a:cs typeface="Helvetica Neue"/>
                <a:sym typeface="Helvetica Neue"/>
              </a:rPr>
              <a:t>October 2021</a:t>
            </a:r>
            <a:endParaRPr/>
          </a:p>
        </p:txBody>
      </p:sp>
      <p:sp>
        <p:nvSpPr>
          <p:cNvPr id="302" name="Google Shape;302;p8"/>
          <p:cNvSpPr txBox="1"/>
          <p:nvPr/>
        </p:nvSpPr>
        <p:spPr>
          <a:xfrm>
            <a:off x="4661726" y="2189716"/>
            <a:ext cx="2638512" cy="410241"/>
          </a:xfrm>
          <a:prstGeom prst="rect">
            <a:avLst/>
          </a:prstGeom>
          <a:noFill/>
          <a:ln>
            <a:noFill/>
          </a:ln>
        </p:spPr>
        <p:txBody>
          <a:bodyPr anchorCtr="0" anchor="t" bIns="0" lIns="0" spcFirstLastPara="1" rIns="0" wrap="square" tIns="0">
            <a:spAutoFit/>
          </a:bodyPr>
          <a:lstStyle/>
          <a:p>
            <a:pPr indent="0" lvl="0" marL="194743" marR="0" rtl="0" algn="l">
              <a:spcBef>
                <a:spcPts val="0"/>
              </a:spcBef>
              <a:spcAft>
                <a:spcPts val="0"/>
              </a:spcAft>
              <a:buNone/>
            </a:pPr>
            <a:r>
              <a:rPr lang="en-US" sz="1333">
                <a:solidFill>
                  <a:srgbClr val="000000"/>
                </a:solidFill>
                <a:latin typeface="Open Sans Light"/>
                <a:ea typeface="Open Sans Light"/>
                <a:cs typeface="Open Sans Light"/>
                <a:sym typeface="Open Sans Light"/>
              </a:rPr>
              <a:t>Science-Based Targets Initiative release Net Zero Standard</a:t>
            </a:r>
            <a:endParaRPr/>
          </a:p>
        </p:txBody>
      </p:sp>
      <p:pic>
        <p:nvPicPr>
          <p:cNvPr id="303" name="Google Shape;303;p8"/>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304" name="Google Shape;304;p8"/>
          <p:cNvCxnSpPr/>
          <p:nvPr/>
        </p:nvCxnSpPr>
        <p:spPr>
          <a:xfrm rot="5399999">
            <a:off x="9083052" y="3449489"/>
            <a:ext cx="934690" cy="6"/>
          </a:xfrm>
          <a:prstGeom prst="straightConnector1">
            <a:avLst/>
          </a:prstGeom>
          <a:noFill/>
          <a:ln cap="rnd" cmpd="sng" w="47625">
            <a:solidFill>
              <a:srgbClr val="000000"/>
            </a:solidFill>
            <a:prstDash val="dot"/>
            <a:round/>
            <a:headEnd len="sm" w="sm" type="none"/>
            <a:tailEnd len="lg" w="lg" type="oval"/>
          </a:ln>
        </p:spPr>
      </p:cxnSp>
      <p:sp>
        <p:nvSpPr>
          <p:cNvPr id="305" name="Google Shape;305;p8"/>
          <p:cNvSpPr txBox="1"/>
          <p:nvPr/>
        </p:nvSpPr>
        <p:spPr>
          <a:xfrm>
            <a:off x="8798575" y="1729458"/>
            <a:ext cx="2072971" cy="320601"/>
          </a:xfrm>
          <a:prstGeom prst="rect">
            <a:avLst/>
          </a:prstGeom>
          <a:noFill/>
          <a:ln>
            <a:noFill/>
          </a:ln>
        </p:spPr>
        <p:txBody>
          <a:bodyPr anchorCtr="0" anchor="t" bIns="0" lIns="0" spcFirstLastPara="1" rIns="0" wrap="square" tIns="0">
            <a:spAutoFit/>
          </a:bodyPr>
          <a:lstStyle/>
          <a:p>
            <a:pPr indent="0" lvl="0" marL="0" marR="0" rtl="0" algn="ctr">
              <a:lnSpc>
                <a:spcPct val="115046"/>
              </a:lnSpc>
              <a:spcBef>
                <a:spcPts val="0"/>
              </a:spcBef>
              <a:spcAft>
                <a:spcPts val="0"/>
              </a:spcAft>
              <a:buNone/>
            </a:pPr>
            <a:r>
              <a:rPr b="1" lang="en-US" sz="2160">
                <a:solidFill>
                  <a:srgbClr val="000000"/>
                </a:solidFill>
                <a:latin typeface="Helvetica Neue"/>
                <a:ea typeface="Helvetica Neue"/>
                <a:cs typeface="Helvetica Neue"/>
                <a:sym typeface="Helvetica Neue"/>
              </a:rPr>
              <a:t>November 2022</a:t>
            </a:r>
            <a:endParaRPr/>
          </a:p>
        </p:txBody>
      </p:sp>
      <p:sp>
        <p:nvSpPr>
          <p:cNvPr id="306" name="Google Shape;306;p8"/>
          <p:cNvSpPr txBox="1"/>
          <p:nvPr/>
        </p:nvSpPr>
        <p:spPr>
          <a:xfrm>
            <a:off x="8763609" y="2388464"/>
            <a:ext cx="2638512" cy="410241"/>
          </a:xfrm>
          <a:prstGeom prst="rect">
            <a:avLst/>
          </a:prstGeom>
          <a:noFill/>
          <a:ln>
            <a:noFill/>
          </a:ln>
        </p:spPr>
        <p:txBody>
          <a:bodyPr anchorCtr="0" anchor="t" bIns="0" lIns="0" spcFirstLastPara="1" rIns="0" wrap="square" tIns="0">
            <a:spAutoFit/>
          </a:bodyPr>
          <a:lstStyle/>
          <a:p>
            <a:pPr indent="0" lvl="0" marL="194743" marR="0" rtl="0" algn="l">
              <a:spcBef>
                <a:spcPts val="0"/>
              </a:spcBef>
              <a:spcAft>
                <a:spcPts val="0"/>
              </a:spcAft>
              <a:buNone/>
            </a:pPr>
            <a:r>
              <a:rPr lang="en-US" sz="1333">
                <a:solidFill>
                  <a:srgbClr val="000000"/>
                </a:solidFill>
                <a:latin typeface="Open Sans Light"/>
                <a:ea typeface="Open Sans Light"/>
                <a:cs typeface="Open Sans Light"/>
                <a:sym typeface="Open Sans Light"/>
              </a:rPr>
              <a:t>ISO releases IWA 42 Net Zero guidelines</a:t>
            </a:r>
            <a:endParaRPr/>
          </a:p>
        </p:txBody>
      </p:sp>
      <p:pic>
        <p:nvPicPr>
          <p:cNvPr id="307" name="Google Shape;307;p8"/>
          <p:cNvPicPr preferRelativeResize="0"/>
          <p:nvPr/>
        </p:nvPicPr>
        <p:blipFill rotWithShape="1">
          <a:blip r:embed="rId4">
            <a:alphaModFix/>
          </a:blip>
          <a:srcRect b="0" l="0" r="0" t="0"/>
          <a:stretch/>
        </p:blipFill>
        <p:spPr>
          <a:xfrm>
            <a:off x="10984712" y="1710379"/>
            <a:ext cx="417409" cy="401211"/>
          </a:xfrm>
          <a:prstGeom prst="rect">
            <a:avLst/>
          </a:prstGeom>
          <a:noFill/>
          <a:ln>
            <a:noFill/>
          </a:ln>
        </p:spPr>
      </p:pic>
      <p:pic>
        <p:nvPicPr>
          <p:cNvPr id="308" name="Google Shape;308;p8"/>
          <p:cNvPicPr preferRelativeResize="0"/>
          <p:nvPr/>
        </p:nvPicPr>
        <p:blipFill rotWithShape="1">
          <a:blip r:embed="rId5">
            <a:alphaModFix/>
          </a:blip>
          <a:srcRect b="0" l="0" r="0" t="0"/>
          <a:stretch/>
        </p:blipFill>
        <p:spPr>
          <a:xfrm>
            <a:off x="10458872" y="4394302"/>
            <a:ext cx="491385" cy="435926"/>
          </a:xfrm>
          <a:prstGeom prst="rect">
            <a:avLst/>
          </a:prstGeom>
          <a:noFill/>
          <a:ln>
            <a:noFill/>
          </a:ln>
        </p:spPr>
      </p:pic>
      <p:pic>
        <p:nvPicPr>
          <p:cNvPr descr="Greencore's greenhouse gas emission reduction targets approved by the  Science Based Targets initiative (SBTi) - Greencore" id="309" name="Google Shape;309;p8"/>
          <p:cNvPicPr preferRelativeResize="0"/>
          <p:nvPr/>
        </p:nvPicPr>
        <p:blipFill rotWithShape="1">
          <a:blip r:embed="rId6">
            <a:alphaModFix/>
          </a:blip>
          <a:srcRect b="0" l="0" r="0" t="0"/>
          <a:stretch/>
        </p:blipFill>
        <p:spPr>
          <a:xfrm>
            <a:off x="6908949" y="1688984"/>
            <a:ext cx="469327" cy="485578"/>
          </a:xfrm>
          <a:prstGeom prst="rect">
            <a:avLst/>
          </a:prstGeom>
          <a:noFill/>
          <a:ln>
            <a:noFill/>
          </a:ln>
        </p:spPr>
      </p:pic>
      <p:pic>
        <p:nvPicPr>
          <p:cNvPr descr="UNFCCC logo | UNclimatechange | Flickr" id="310" name="Google Shape;310;p8"/>
          <p:cNvPicPr preferRelativeResize="0"/>
          <p:nvPr/>
        </p:nvPicPr>
        <p:blipFill rotWithShape="1">
          <a:blip r:embed="rId7">
            <a:alphaModFix/>
          </a:blip>
          <a:srcRect b="0" l="0" r="0" t="0"/>
          <a:stretch/>
        </p:blipFill>
        <p:spPr>
          <a:xfrm>
            <a:off x="2735387" y="4336761"/>
            <a:ext cx="480564" cy="48056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0"/>
          <p:cNvSpPr txBox="1"/>
          <p:nvPr/>
        </p:nvSpPr>
        <p:spPr>
          <a:xfrm>
            <a:off x="2273385" y="300592"/>
            <a:ext cx="9318177" cy="588944"/>
          </a:xfrm>
          <a:prstGeom prst="rect">
            <a:avLst/>
          </a:prstGeom>
          <a:noFill/>
          <a:ln>
            <a:noFill/>
          </a:ln>
        </p:spPr>
        <p:txBody>
          <a:bodyPr anchorCtr="0" anchor="t" bIns="0" lIns="0" spcFirstLastPara="1" rIns="0" wrap="square" tIns="0">
            <a:spAutoFit/>
          </a:bodyPr>
          <a:lstStyle/>
          <a:p>
            <a:pPr indent="0" lvl="0" marL="0" marR="0" rtl="0" algn="ctr">
              <a:lnSpc>
                <a:spcPct val="138888"/>
              </a:lnSpc>
              <a:spcBef>
                <a:spcPts val="0"/>
              </a:spcBef>
              <a:spcAft>
                <a:spcPts val="0"/>
              </a:spcAft>
              <a:buNone/>
            </a:pPr>
            <a:r>
              <a:rPr b="1" lang="en-US" sz="3600">
                <a:solidFill>
                  <a:srgbClr val="073763"/>
                </a:solidFill>
                <a:latin typeface="Oswald"/>
                <a:ea typeface="Oswald"/>
                <a:cs typeface="Oswald"/>
                <a:sym typeface="Oswald"/>
              </a:rPr>
              <a:t>A Governance Conveyor Belt for Net Zero Policy</a:t>
            </a:r>
            <a:endParaRPr/>
          </a:p>
        </p:txBody>
      </p:sp>
      <p:pic>
        <p:nvPicPr>
          <p:cNvPr descr="page1image17998160" id="317" name="Google Shape;317;p10"/>
          <p:cNvPicPr preferRelativeResize="0"/>
          <p:nvPr/>
        </p:nvPicPr>
        <p:blipFill rotWithShape="1">
          <a:blip r:embed="rId3">
            <a:alphaModFix/>
          </a:blip>
          <a:srcRect b="0" l="0" r="0" t="0"/>
          <a:stretch/>
        </p:blipFill>
        <p:spPr>
          <a:xfrm>
            <a:off x="254000" y="144214"/>
            <a:ext cx="1828800" cy="901700"/>
          </a:xfrm>
          <a:prstGeom prst="rect">
            <a:avLst/>
          </a:prstGeom>
          <a:noFill/>
          <a:ln>
            <a:noFill/>
          </a:ln>
        </p:spPr>
      </p:pic>
      <p:cxnSp>
        <p:nvCxnSpPr>
          <p:cNvPr id="318" name="Google Shape;318;p10"/>
          <p:cNvCxnSpPr/>
          <p:nvPr/>
        </p:nvCxnSpPr>
        <p:spPr>
          <a:xfrm flipH="1" rot="10800000">
            <a:off x="240017" y="1118165"/>
            <a:ext cx="11711966" cy="2868"/>
          </a:xfrm>
          <a:prstGeom prst="straightConnector1">
            <a:avLst/>
          </a:prstGeom>
          <a:noFill/>
          <a:ln cap="flat" cmpd="sng" w="9525">
            <a:solidFill>
              <a:srgbClr val="073763"/>
            </a:solidFill>
            <a:prstDash val="solid"/>
            <a:round/>
            <a:headEnd len="sm" w="sm" type="none"/>
            <a:tailEnd len="sm" w="sm" type="none"/>
          </a:ln>
        </p:spPr>
      </p:cxnSp>
      <p:sp>
        <p:nvSpPr>
          <p:cNvPr id="319" name="Google Shape;319;p10"/>
          <p:cNvSpPr txBox="1"/>
          <p:nvPr/>
        </p:nvSpPr>
        <p:spPr>
          <a:xfrm>
            <a:off x="9336066" y="6362446"/>
            <a:ext cx="2743200"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200">
                <a:solidFill>
                  <a:schemeClr val="dk1"/>
                </a:solidFill>
                <a:latin typeface="Open Sans Light"/>
                <a:ea typeface="Open Sans Light"/>
                <a:cs typeface="Open Sans Light"/>
                <a:sym typeface="Open Sans Light"/>
              </a:rPr>
              <a:t>Source: Hale, 2022 </a:t>
            </a:r>
            <a:endParaRPr/>
          </a:p>
          <a:p>
            <a:pPr indent="0" lvl="0" marL="0" marR="0" rtl="0" algn="r">
              <a:spcBef>
                <a:spcPts val="0"/>
              </a:spcBef>
              <a:spcAft>
                <a:spcPts val="0"/>
              </a:spcAft>
              <a:buNone/>
            </a:pPr>
            <a:r>
              <a:rPr i="1" lang="en-US" sz="1200">
                <a:solidFill>
                  <a:schemeClr val="dk1"/>
                </a:solidFill>
                <a:latin typeface="Open Sans Light"/>
                <a:ea typeface="Open Sans Light"/>
                <a:cs typeface="Open Sans Light"/>
                <a:sym typeface="Open Sans Light"/>
              </a:rPr>
              <a:t>Net Zero Conveyor Belt Policy Memo</a:t>
            </a:r>
            <a:endParaRPr/>
          </a:p>
        </p:txBody>
      </p:sp>
      <p:pic>
        <p:nvPicPr>
          <p:cNvPr id="320" name="Google Shape;320;p10"/>
          <p:cNvPicPr preferRelativeResize="0"/>
          <p:nvPr/>
        </p:nvPicPr>
        <p:blipFill rotWithShape="1">
          <a:blip r:embed="rId4">
            <a:alphaModFix/>
          </a:blip>
          <a:srcRect b="0" l="0" r="0" t="0"/>
          <a:stretch/>
        </p:blipFill>
        <p:spPr>
          <a:xfrm>
            <a:off x="484209" y="1194651"/>
            <a:ext cx="9474180" cy="539862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325" name="Shape 325"/>
        <p:cNvGrpSpPr/>
        <p:nvPr/>
      </p:nvGrpSpPr>
      <p:grpSpPr>
        <a:xfrm>
          <a:off x="0" y="0"/>
          <a:ext cx="0" cy="0"/>
          <a:chOff x="0" y="0"/>
          <a:chExt cx="0" cy="0"/>
        </a:xfrm>
      </p:grpSpPr>
      <p:sp>
        <p:nvSpPr>
          <p:cNvPr id="326" name="Google Shape;326;p9"/>
          <p:cNvSpPr txBox="1"/>
          <p:nvPr/>
        </p:nvSpPr>
        <p:spPr>
          <a:xfrm>
            <a:off x="1715767" y="508478"/>
            <a:ext cx="8760466" cy="588944"/>
          </a:xfrm>
          <a:prstGeom prst="rect">
            <a:avLst/>
          </a:prstGeom>
          <a:noFill/>
          <a:ln>
            <a:noFill/>
          </a:ln>
        </p:spPr>
        <p:txBody>
          <a:bodyPr anchorCtr="0" anchor="t" bIns="0" lIns="0" spcFirstLastPara="1" rIns="0" wrap="square" tIns="0">
            <a:spAutoFit/>
          </a:bodyPr>
          <a:lstStyle/>
          <a:p>
            <a:pPr indent="0" lvl="0" marL="0" marR="0" rtl="0" algn="ctr">
              <a:lnSpc>
                <a:spcPct val="138888"/>
              </a:lnSpc>
              <a:spcBef>
                <a:spcPts val="0"/>
              </a:spcBef>
              <a:spcAft>
                <a:spcPts val="0"/>
              </a:spcAft>
              <a:buNone/>
            </a:pPr>
            <a:r>
              <a:rPr b="1" lang="en-US" sz="3600">
                <a:solidFill>
                  <a:schemeClr val="lt1"/>
                </a:solidFill>
                <a:latin typeface="Oswald"/>
                <a:ea typeface="Oswald"/>
                <a:cs typeface="Oswald"/>
                <a:sym typeface="Oswald"/>
              </a:rPr>
              <a:t>Net zero regulations</a:t>
            </a:r>
            <a:endParaRPr/>
          </a:p>
        </p:txBody>
      </p:sp>
      <p:pic>
        <p:nvPicPr>
          <p:cNvPr id="327" name="Google Shape;327;p9"/>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pic>
        <p:nvPicPr>
          <p:cNvPr descr="A map of the world with green and grey colors&#10;&#10;Description automatically generated" id="328" name="Google Shape;328;p9"/>
          <p:cNvPicPr preferRelativeResize="0"/>
          <p:nvPr/>
        </p:nvPicPr>
        <p:blipFill rotWithShape="1">
          <a:blip r:embed="rId4">
            <a:alphaModFix/>
          </a:blip>
          <a:srcRect b="2145" l="2096" r="24574" t="2177"/>
          <a:stretch/>
        </p:blipFill>
        <p:spPr>
          <a:xfrm>
            <a:off x="2413143" y="1300480"/>
            <a:ext cx="7365714" cy="540593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2"/>
          <p:cNvSpPr txBox="1"/>
          <p:nvPr/>
        </p:nvSpPr>
        <p:spPr>
          <a:xfrm>
            <a:off x="1283627" y="1726168"/>
            <a:ext cx="8419600" cy="533504"/>
          </a:xfrm>
          <a:prstGeom prst="rect">
            <a:avLst/>
          </a:prstGeom>
          <a:noFill/>
          <a:ln>
            <a:noFill/>
          </a:ln>
        </p:spPr>
        <p:txBody>
          <a:bodyPr anchorCtr="0" anchor="t" bIns="121900" lIns="121900" spcFirstLastPara="1" rIns="121900" wrap="square" tIns="121900">
            <a:spAutoFit/>
          </a:bodyPr>
          <a:lstStyle/>
          <a:p>
            <a:pPr indent="0" lvl="0" marL="0" marR="0" rtl="0" algn="l">
              <a:spcBef>
                <a:spcPts val="0"/>
              </a:spcBef>
              <a:spcAft>
                <a:spcPts val="0"/>
              </a:spcAft>
              <a:buNone/>
            </a:pPr>
            <a:r>
              <a:t/>
            </a:r>
            <a:endParaRPr sz="1867">
              <a:solidFill>
                <a:srgbClr val="000000"/>
              </a:solidFill>
              <a:latin typeface="Arial"/>
              <a:ea typeface="Arial"/>
              <a:cs typeface="Arial"/>
              <a:sym typeface="Arial"/>
            </a:endParaRPr>
          </a:p>
        </p:txBody>
      </p:sp>
      <p:grpSp>
        <p:nvGrpSpPr>
          <p:cNvPr id="334" name="Google Shape;334;p12"/>
          <p:cNvGrpSpPr/>
          <p:nvPr/>
        </p:nvGrpSpPr>
        <p:grpSpPr>
          <a:xfrm>
            <a:off x="-5099998" y="157117"/>
            <a:ext cx="16289298" cy="7175315"/>
            <a:chOff x="-6027503" y="-922287"/>
            <a:chExt cx="16289298" cy="7175315"/>
          </a:xfrm>
        </p:grpSpPr>
        <p:sp>
          <p:nvSpPr>
            <p:cNvPr id="335" name="Google Shape;335;p12"/>
            <p:cNvSpPr/>
            <p:nvPr/>
          </p:nvSpPr>
          <p:spPr>
            <a:xfrm>
              <a:off x="-6027503" y="-922287"/>
              <a:ext cx="7175315" cy="7175315"/>
            </a:xfrm>
            <a:prstGeom prst="blockArc">
              <a:avLst>
                <a:gd fmla="val 18900000" name="adj1"/>
                <a:gd fmla="val 2700000" name="adj2"/>
                <a:gd fmla="val 301" name="adj3"/>
              </a:avLst>
            </a:prstGeom>
            <a:noFill/>
            <a:ln cap="flat" cmpd="sng" w="12700">
              <a:solidFill>
                <a:srgbClr val="35425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2"/>
            <p:cNvSpPr/>
            <p:nvPr/>
          </p:nvSpPr>
          <p:spPr>
            <a:xfrm>
              <a:off x="427495" y="280716"/>
              <a:ext cx="9834300" cy="561220"/>
            </a:xfrm>
            <a:prstGeom prst="rect">
              <a:avLst/>
            </a:prstGeom>
            <a:solidFill>
              <a:srgbClr val="18464C"/>
            </a:solidFill>
            <a:ln cap="flat" cmpd="sng" w="1905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2"/>
            <p:cNvSpPr txBox="1"/>
            <p:nvPr/>
          </p:nvSpPr>
          <p:spPr>
            <a:xfrm>
              <a:off x="427495" y="280716"/>
              <a:ext cx="9834300" cy="561220"/>
            </a:xfrm>
            <a:prstGeom prst="rect">
              <a:avLst/>
            </a:prstGeom>
            <a:noFill/>
            <a:ln>
              <a:noFill/>
            </a:ln>
          </p:spPr>
          <p:txBody>
            <a:bodyPr anchorCtr="0" anchor="ctr" bIns="91425" lIns="445450" spcFirstLastPara="1" rIns="91425" wrap="square" tIns="91425">
              <a:noAutofit/>
            </a:bodyPr>
            <a:lstStyle/>
            <a:p>
              <a:pPr indent="0" lvl="0" marL="0" marR="0" rtl="0" algn="l">
                <a:lnSpc>
                  <a:spcPct val="90000"/>
                </a:lnSpc>
                <a:spcBef>
                  <a:spcPts val="0"/>
                </a:spcBef>
                <a:spcAft>
                  <a:spcPts val="0"/>
                </a:spcAft>
                <a:buClr>
                  <a:schemeClr val="lt1"/>
                </a:buClr>
                <a:buSzPts val="3600"/>
                <a:buFont typeface="Oswald"/>
                <a:buNone/>
              </a:pPr>
              <a:r>
                <a:rPr b="1" i="0" lang="en-US" sz="3600">
                  <a:solidFill>
                    <a:schemeClr val="lt1"/>
                  </a:solidFill>
                  <a:latin typeface="Oswald"/>
                  <a:ea typeface="Oswald"/>
                  <a:cs typeface="Oswald"/>
                  <a:sym typeface="Oswald"/>
                </a:rPr>
                <a:t>Disclosures</a:t>
              </a:r>
              <a:endParaRPr/>
            </a:p>
          </p:txBody>
        </p:sp>
        <p:sp>
          <p:nvSpPr>
            <p:cNvPr id="338" name="Google Shape;338;p12"/>
            <p:cNvSpPr/>
            <p:nvPr/>
          </p:nvSpPr>
          <p:spPr>
            <a:xfrm>
              <a:off x="229496" y="363328"/>
              <a:ext cx="395997" cy="395997"/>
            </a:xfrm>
            <a:prstGeom prst="ellipse">
              <a:avLst/>
            </a:prstGeom>
            <a:solidFill>
              <a:schemeClr val="lt1"/>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2"/>
            <p:cNvSpPr/>
            <p:nvPr/>
          </p:nvSpPr>
          <p:spPr>
            <a:xfrm>
              <a:off x="889137" y="1122440"/>
              <a:ext cx="9372657" cy="561220"/>
            </a:xfrm>
            <a:prstGeom prst="rect">
              <a:avLst/>
            </a:prstGeom>
            <a:solidFill>
              <a:srgbClr val="18464C"/>
            </a:solidFill>
            <a:ln cap="flat" cmpd="sng" w="1905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txBox="1"/>
            <p:nvPr/>
          </p:nvSpPr>
          <p:spPr>
            <a:xfrm>
              <a:off x="889137" y="1122440"/>
              <a:ext cx="9372657" cy="561220"/>
            </a:xfrm>
            <a:prstGeom prst="rect">
              <a:avLst/>
            </a:prstGeom>
            <a:noFill/>
            <a:ln>
              <a:noFill/>
            </a:ln>
          </p:spPr>
          <p:txBody>
            <a:bodyPr anchorCtr="0" anchor="ctr" bIns="91425" lIns="445450" spcFirstLastPara="1" rIns="91425" wrap="square" tIns="91425">
              <a:noAutofit/>
            </a:bodyPr>
            <a:lstStyle/>
            <a:p>
              <a:pPr indent="0" lvl="0" marL="0" marR="0" rtl="0" algn="l">
                <a:lnSpc>
                  <a:spcPct val="90000"/>
                </a:lnSpc>
                <a:spcBef>
                  <a:spcPts val="0"/>
                </a:spcBef>
                <a:spcAft>
                  <a:spcPts val="0"/>
                </a:spcAft>
                <a:buClr>
                  <a:schemeClr val="lt1"/>
                </a:buClr>
                <a:buSzPts val="3600"/>
                <a:buFont typeface="Oswald"/>
                <a:buNone/>
              </a:pPr>
              <a:r>
                <a:rPr b="1" i="0" lang="en-US" sz="3600">
                  <a:solidFill>
                    <a:schemeClr val="lt1"/>
                  </a:solidFill>
                  <a:latin typeface="Oswald"/>
                  <a:ea typeface="Oswald"/>
                  <a:cs typeface="Oswald"/>
                  <a:sym typeface="Oswald"/>
                </a:rPr>
                <a:t>Transition plans</a:t>
              </a:r>
              <a:endParaRPr/>
            </a:p>
          </p:txBody>
        </p:sp>
        <p:sp>
          <p:nvSpPr>
            <p:cNvPr id="341" name="Google Shape;341;p12"/>
            <p:cNvSpPr/>
            <p:nvPr/>
          </p:nvSpPr>
          <p:spPr>
            <a:xfrm>
              <a:off x="691139" y="1205052"/>
              <a:ext cx="395997" cy="395997"/>
            </a:xfrm>
            <a:prstGeom prst="ellipse">
              <a:avLst/>
            </a:prstGeom>
            <a:solidFill>
              <a:schemeClr val="lt1"/>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2"/>
            <p:cNvSpPr/>
            <p:nvPr/>
          </p:nvSpPr>
          <p:spPr>
            <a:xfrm>
              <a:off x="1100234" y="1964164"/>
              <a:ext cx="9161560" cy="561220"/>
            </a:xfrm>
            <a:prstGeom prst="rect">
              <a:avLst/>
            </a:prstGeom>
            <a:solidFill>
              <a:srgbClr val="18464C"/>
            </a:solidFill>
            <a:ln cap="flat" cmpd="sng" w="1905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2"/>
            <p:cNvSpPr txBox="1"/>
            <p:nvPr/>
          </p:nvSpPr>
          <p:spPr>
            <a:xfrm>
              <a:off x="1100234" y="1964164"/>
              <a:ext cx="9161560" cy="561220"/>
            </a:xfrm>
            <a:prstGeom prst="rect">
              <a:avLst/>
            </a:prstGeom>
            <a:noFill/>
            <a:ln>
              <a:noFill/>
            </a:ln>
          </p:spPr>
          <p:txBody>
            <a:bodyPr anchorCtr="0" anchor="ctr" bIns="91425" lIns="445450" spcFirstLastPara="1" rIns="91425" wrap="square" tIns="91425">
              <a:noAutofit/>
            </a:bodyPr>
            <a:lstStyle/>
            <a:p>
              <a:pPr indent="0" lvl="0" marL="0" marR="0" rtl="0" algn="l">
                <a:lnSpc>
                  <a:spcPct val="90000"/>
                </a:lnSpc>
                <a:spcBef>
                  <a:spcPts val="0"/>
                </a:spcBef>
                <a:spcAft>
                  <a:spcPts val="0"/>
                </a:spcAft>
                <a:buClr>
                  <a:schemeClr val="lt1"/>
                </a:buClr>
                <a:buSzPts val="3600"/>
                <a:buFont typeface="Oswald"/>
                <a:buNone/>
              </a:pPr>
              <a:r>
                <a:rPr b="1" i="0" lang="en-US" sz="3600">
                  <a:solidFill>
                    <a:schemeClr val="lt1"/>
                  </a:solidFill>
                  <a:latin typeface="Oswald"/>
                  <a:ea typeface="Oswald"/>
                  <a:cs typeface="Oswald"/>
                  <a:sym typeface="Oswald"/>
                </a:rPr>
                <a:t>Claims</a:t>
              </a:r>
              <a:endParaRPr/>
            </a:p>
          </p:txBody>
        </p:sp>
        <p:sp>
          <p:nvSpPr>
            <p:cNvPr id="344" name="Google Shape;344;p12"/>
            <p:cNvSpPr/>
            <p:nvPr/>
          </p:nvSpPr>
          <p:spPr>
            <a:xfrm>
              <a:off x="902236" y="2046776"/>
              <a:ext cx="395997" cy="395997"/>
            </a:xfrm>
            <a:prstGeom prst="ellipse">
              <a:avLst/>
            </a:prstGeom>
            <a:solidFill>
              <a:schemeClr val="lt1"/>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2"/>
            <p:cNvSpPr/>
            <p:nvPr/>
          </p:nvSpPr>
          <p:spPr>
            <a:xfrm>
              <a:off x="1100234" y="2805355"/>
              <a:ext cx="9161560" cy="561220"/>
            </a:xfrm>
            <a:prstGeom prst="rect">
              <a:avLst/>
            </a:prstGeom>
            <a:solidFill>
              <a:srgbClr val="18464C"/>
            </a:solidFill>
            <a:ln cap="flat" cmpd="sng" w="1905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2"/>
            <p:cNvSpPr txBox="1"/>
            <p:nvPr/>
          </p:nvSpPr>
          <p:spPr>
            <a:xfrm>
              <a:off x="1100234" y="2805355"/>
              <a:ext cx="9161560" cy="561220"/>
            </a:xfrm>
            <a:prstGeom prst="rect">
              <a:avLst/>
            </a:prstGeom>
            <a:noFill/>
            <a:ln>
              <a:noFill/>
            </a:ln>
          </p:spPr>
          <p:txBody>
            <a:bodyPr anchorCtr="0" anchor="ctr" bIns="91425" lIns="445450" spcFirstLastPara="1" rIns="91425" wrap="square" tIns="91425">
              <a:noAutofit/>
            </a:bodyPr>
            <a:lstStyle/>
            <a:p>
              <a:pPr indent="0" lvl="0" marL="0" marR="0" rtl="0" algn="l">
                <a:lnSpc>
                  <a:spcPct val="90000"/>
                </a:lnSpc>
                <a:spcBef>
                  <a:spcPts val="0"/>
                </a:spcBef>
                <a:spcAft>
                  <a:spcPts val="0"/>
                </a:spcAft>
                <a:buClr>
                  <a:schemeClr val="lt1"/>
                </a:buClr>
                <a:buSzPts val="3600"/>
                <a:buFont typeface="Oswald"/>
                <a:buNone/>
              </a:pPr>
              <a:r>
                <a:rPr b="1" i="0" lang="en-US" sz="3600">
                  <a:solidFill>
                    <a:schemeClr val="lt1"/>
                  </a:solidFill>
                  <a:latin typeface="Oswald"/>
                  <a:ea typeface="Oswald"/>
                  <a:cs typeface="Oswald"/>
                  <a:sym typeface="Oswald"/>
                </a:rPr>
                <a:t>Product standards</a:t>
              </a:r>
              <a:endParaRPr/>
            </a:p>
          </p:txBody>
        </p:sp>
        <p:sp>
          <p:nvSpPr>
            <p:cNvPr id="347" name="Google Shape;347;p12"/>
            <p:cNvSpPr/>
            <p:nvPr/>
          </p:nvSpPr>
          <p:spPr>
            <a:xfrm>
              <a:off x="902236" y="2887967"/>
              <a:ext cx="395997" cy="395997"/>
            </a:xfrm>
            <a:prstGeom prst="ellipse">
              <a:avLst/>
            </a:prstGeom>
            <a:solidFill>
              <a:schemeClr val="lt1"/>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2"/>
            <p:cNvSpPr/>
            <p:nvPr/>
          </p:nvSpPr>
          <p:spPr>
            <a:xfrm>
              <a:off x="889137" y="3647079"/>
              <a:ext cx="9372657" cy="561220"/>
            </a:xfrm>
            <a:prstGeom prst="rect">
              <a:avLst/>
            </a:prstGeom>
            <a:solidFill>
              <a:srgbClr val="18464C"/>
            </a:solidFill>
            <a:ln cap="flat" cmpd="sng" w="1905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2"/>
            <p:cNvSpPr txBox="1"/>
            <p:nvPr/>
          </p:nvSpPr>
          <p:spPr>
            <a:xfrm>
              <a:off x="889137" y="3647079"/>
              <a:ext cx="9372657" cy="561220"/>
            </a:xfrm>
            <a:prstGeom prst="rect">
              <a:avLst/>
            </a:prstGeom>
            <a:noFill/>
            <a:ln>
              <a:noFill/>
            </a:ln>
          </p:spPr>
          <p:txBody>
            <a:bodyPr anchorCtr="0" anchor="ctr" bIns="91425" lIns="445450" spcFirstLastPara="1" rIns="91425" wrap="square" tIns="91425">
              <a:noAutofit/>
            </a:bodyPr>
            <a:lstStyle/>
            <a:p>
              <a:pPr indent="0" lvl="0" marL="0" marR="0" rtl="0" algn="l">
                <a:lnSpc>
                  <a:spcPct val="90000"/>
                </a:lnSpc>
                <a:spcBef>
                  <a:spcPts val="0"/>
                </a:spcBef>
                <a:spcAft>
                  <a:spcPts val="0"/>
                </a:spcAft>
                <a:buClr>
                  <a:schemeClr val="lt1"/>
                </a:buClr>
                <a:buSzPts val="3600"/>
                <a:buFont typeface="Oswald"/>
                <a:buNone/>
              </a:pPr>
              <a:r>
                <a:rPr b="1" i="0" lang="en-US" sz="3600">
                  <a:solidFill>
                    <a:schemeClr val="lt1"/>
                  </a:solidFill>
                  <a:latin typeface="Oswald"/>
                  <a:ea typeface="Oswald"/>
                  <a:cs typeface="Oswald"/>
                  <a:sym typeface="Oswald"/>
                </a:rPr>
                <a:t>Procurement requirements</a:t>
              </a:r>
              <a:endParaRPr/>
            </a:p>
          </p:txBody>
        </p:sp>
        <p:sp>
          <p:nvSpPr>
            <p:cNvPr id="350" name="Google Shape;350;p12"/>
            <p:cNvSpPr/>
            <p:nvPr/>
          </p:nvSpPr>
          <p:spPr>
            <a:xfrm>
              <a:off x="691139" y="3729691"/>
              <a:ext cx="395997" cy="395997"/>
            </a:xfrm>
            <a:prstGeom prst="ellipse">
              <a:avLst/>
            </a:prstGeom>
            <a:solidFill>
              <a:schemeClr val="lt1"/>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2"/>
            <p:cNvSpPr/>
            <p:nvPr/>
          </p:nvSpPr>
          <p:spPr>
            <a:xfrm>
              <a:off x="427495" y="4488803"/>
              <a:ext cx="9834300" cy="561220"/>
            </a:xfrm>
            <a:prstGeom prst="rect">
              <a:avLst/>
            </a:prstGeom>
            <a:solidFill>
              <a:srgbClr val="18464C"/>
            </a:solidFill>
            <a:ln cap="flat" cmpd="sng" w="19050">
              <a:solidFill>
                <a:schemeClr val="l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2"/>
            <p:cNvSpPr txBox="1"/>
            <p:nvPr/>
          </p:nvSpPr>
          <p:spPr>
            <a:xfrm>
              <a:off x="427495" y="4488803"/>
              <a:ext cx="9834300" cy="561220"/>
            </a:xfrm>
            <a:prstGeom prst="rect">
              <a:avLst/>
            </a:prstGeom>
            <a:noFill/>
            <a:ln>
              <a:noFill/>
            </a:ln>
          </p:spPr>
          <p:txBody>
            <a:bodyPr anchorCtr="0" anchor="ctr" bIns="91425" lIns="445450" spcFirstLastPara="1" rIns="91425" wrap="square" tIns="91425">
              <a:noAutofit/>
            </a:bodyPr>
            <a:lstStyle/>
            <a:p>
              <a:pPr indent="0" lvl="0" marL="0" marR="0" rtl="0" algn="l">
                <a:lnSpc>
                  <a:spcPct val="90000"/>
                </a:lnSpc>
                <a:spcBef>
                  <a:spcPts val="0"/>
                </a:spcBef>
                <a:spcAft>
                  <a:spcPts val="0"/>
                </a:spcAft>
                <a:buClr>
                  <a:schemeClr val="lt1"/>
                </a:buClr>
                <a:buSzPts val="3600"/>
                <a:buFont typeface="Oswald"/>
                <a:buNone/>
              </a:pPr>
              <a:r>
                <a:rPr b="1" i="0" lang="en-US" sz="3600">
                  <a:solidFill>
                    <a:schemeClr val="lt1"/>
                  </a:solidFill>
                  <a:latin typeface="Oswald"/>
                  <a:ea typeface="Oswald"/>
                  <a:cs typeface="Oswald"/>
                  <a:sym typeface="Oswald"/>
                </a:rPr>
                <a:t>International trade</a:t>
              </a:r>
              <a:endParaRPr/>
            </a:p>
          </p:txBody>
        </p:sp>
        <p:sp>
          <p:nvSpPr>
            <p:cNvPr id="353" name="Google Shape;353;p12"/>
            <p:cNvSpPr/>
            <p:nvPr/>
          </p:nvSpPr>
          <p:spPr>
            <a:xfrm>
              <a:off x="229496" y="4571415"/>
              <a:ext cx="395997" cy="395997"/>
            </a:xfrm>
            <a:prstGeom prst="ellipse">
              <a:avLst/>
            </a:prstGeom>
            <a:solidFill>
              <a:schemeClr val="lt1"/>
            </a:solidFill>
            <a:ln cap="flat" cmpd="sng" w="12700">
              <a:solidFill>
                <a:schemeClr val="dk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4" name="Google Shape;354;p12"/>
          <p:cNvSpPr txBox="1"/>
          <p:nvPr/>
        </p:nvSpPr>
        <p:spPr>
          <a:xfrm>
            <a:off x="3895331" y="1551021"/>
            <a:ext cx="511088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Open Sans Light"/>
                <a:ea typeface="Open Sans Light"/>
                <a:cs typeface="Open Sans Light"/>
                <a:sym typeface="Open Sans Light"/>
              </a:rPr>
              <a:t>Companies and financial institutions report on risk of climate impacts.</a:t>
            </a:r>
            <a:endParaRPr/>
          </a:p>
        </p:txBody>
      </p:sp>
      <p:sp>
        <p:nvSpPr>
          <p:cNvPr id="355" name="Google Shape;355;p12"/>
          <p:cNvSpPr txBox="1"/>
          <p:nvPr/>
        </p:nvSpPr>
        <p:spPr>
          <a:xfrm>
            <a:off x="5419085" y="2359286"/>
            <a:ext cx="514473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Open Sans Light"/>
                <a:ea typeface="Open Sans Light"/>
                <a:cs typeface="Open Sans Light"/>
                <a:sym typeface="Open Sans Light"/>
              </a:rPr>
              <a:t>Firms outline their pathways to net zero to create transparency.</a:t>
            </a:r>
            <a:endParaRPr/>
          </a:p>
        </p:txBody>
      </p:sp>
      <p:sp>
        <p:nvSpPr>
          <p:cNvPr id="356" name="Google Shape;356;p12"/>
          <p:cNvSpPr txBox="1"/>
          <p:nvPr/>
        </p:nvSpPr>
        <p:spPr>
          <a:xfrm>
            <a:off x="3809605" y="3207127"/>
            <a:ext cx="514473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Open Sans Light"/>
                <a:ea typeface="Open Sans Light"/>
                <a:cs typeface="Open Sans Light"/>
                <a:sym typeface="Open Sans Light"/>
              </a:rPr>
              <a:t>Net zero and carbon neutral related claims are subject to regulation. </a:t>
            </a:r>
            <a:endParaRPr/>
          </a:p>
        </p:txBody>
      </p:sp>
      <p:sp>
        <p:nvSpPr>
          <p:cNvPr id="357" name="Google Shape;357;p12"/>
          <p:cNvSpPr txBox="1"/>
          <p:nvPr/>
        </p:nvSpPr>
        <p:spPr>
          <a:xfrm>
            <a:off x="5872782" y="4036182"/>
            <a:ext cx="584872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Open Sans Light"/>
                <a:ea typeface="Open Sans Light"/>
                <a:cs typeface="Open Sans Light"/>
                <a:sym typeface="Open Sans Light"/>
              </a:rPr>
              <a:t>Products (like carbon offsets) are regulated and standardised.</a:t>
            </a:r>
            <a:endParaRPr/>
          </a:p>
        </p:txBody>
      </p:sp>
      <p:sp>
        <p:nvSpPr>
          <p:cNvPr id="358" name="Google Shape;358;p12"/>
          <p:cNvSpPr txBox="1"/>
          <p:nvPr/>
        </p:nvSpPr>
        <p:spPr>
          <a:xfrm>
            <a:off x="7246037" y="4878010"/>
            <a:ext cx="46173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Open Sans Light"/>
                <a:ea typeface="Open Sans Light"/>
                <a:cs typeface="Open Sans Light"/>
                <a:sym typeface="Open Sans Light"/>
              </a:rPr>
              <a:t>Governments contract to firms that meet net zero</a:t>
            </a:r>
            <a:endParaRPr/>
          </a:p>
        </p:txBody>
      </p:sp>
      <p:sp>
        <p:nvSpPr>
          <p:cNvPr id="359" name="Google Shape;359;p12"/>
          <p:cNvSpPr txBox="1"/>
          <p:nvPr/>
        </p:nvSpPr>
        <p:spPr>
          <a:xfrm>
            <a:off x="5716549" y="5719838"/>
            <a:ext cx="61468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Open Sans Light"/>
                <a:ea typeface="Open Sans Light"/>
                <a:cs typeface="Open Sans Light"/>
                <a:sym typeface="Open Sans Light"/>
              </a:rPr>
              <a:t>Standardising green products enables international trade &amp; investment.</a:t>
            </a:r>
            <a:endParaRPr/>
          </a:p>
        </p:txBody>
      </p:sp>
      <p:pic>
        <p:nvPicPr>
          <p:cNvPr id="360" name="Google Shape;360;p12"/>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361" name="Google Shape;361;p12"/>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362" name="Google Shape;362;p12"/>
          <p:cNvSpPr txBox="1"/>
          <p:nvPr>
            <p:ph type="title"/>
          </p:nvPr>
        </p:nvSpPr>
        <p:spPr>
          <a:xfrm>
            <a:off x="1638773" y="271597"/>
            <a:ext cx="10372144" cy="763600"/>
          </a:xfrm>
          <a:prstGeom prst="rect">
            <a:avLst/>
          </a:prstGeom>
          <a:noFill/>
          <a:ln>
            <a:noFill/>
          </a:ln>
        </p:spPr>
        <p:txBody>
          <a:bodyPr anchorCtr="0" anchor="t" bIns="121900" lIns="121900" spcFirstLastPara="1" rIns="121900" wrap="square" tIns="121900">
            <a:noAutofit/>
          </a:bodyPr>
          <a:lstStyle/>
          <a:p>
            <a:pPr indent="0" lvl="0" marL="0" rtl="0" algn="ctr">
              <a:lnSpc>
                <a:spcPct val="90000"/>
              </a:lnSpc>
              <a:spcBef>
                <a:spcPts val="0"/>
              </a:spcBef>
              <a:spcAft>
                <a:spcPts val="0"/>
              </a:spcAft>
              <a:buClr>
                <a:srgbClr val="073763"/>
              </a:buClr>
              <a:buSzPts val="990"/>
              <a:buFont typeface="Oswald"/>
              <a:buNone/>
            </a:pPr>
            <a:r>
              <a:rPr b="1" lang="en-US" sz="3200">
                <a:solidFill>
                  <a:srgbClr val="073763"/>
                </a:solidFill>
                <a:latin typeface="Oswald"/>
                <a:ea typeface="Oswald"/>
                <a:cs typeface="Oswald"/>
                <a:sym typeface="Oswald"/>
              </a:rPr>
              <a:t>Looking Ahead: Economies Converging on Key Elements</a:t>
            </a:r>
            <a:endParaRPr b="1" sz="3200">
              <a:solidFill>
                <a:srgbClr val="073763"/>
              </a:solidFill>
              <a:latin typeface="Oswald"/>
              <a:ea typeface="Oswald"/>
              <a:cs typeface="Oswald"/>
              <a:sym typeface="Oswald"/>
            </a:endParaRPr>
          </a:p>
        </p:txBody>
      </p:sp>
      <p:sp>
        <p:nvSpPr>
          <p:cNvPr id="363" name="Google Shape;363;p12"/>
          <p:cNvSpPr txBox="1"/>
          <p:nvPr/>
        </p:nvSpPr>
        <p:spPr>
          <a:xfrm>
            <a:off x="315714" y="6514574"/>
            <a:ext cx="310812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Open Sans Light"/>
                <a:ea typeface="Open Sans Light"/>
                <a:cs typeface="Open Sans Light"/>
                <a:sym typeface="Open Sans Light"/>
              </a:rPr>
              <a:t>Adapted from:  R2Z Pivot Point Report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7" name="Shape 367"/>
        <p:cNvGrpSpPr/>
        <p:nvPr/>
      </p:nvGrpSpPr>
      <p:grpSpPr>
        <a:xfrm>
          <a:off x="0" y="0"/>
          <a:ext cx="0" cy="0"/>
          <a:chOff x="0" y="0"/>
          <a:chExt cx="0" cy="0"/>
        </a:xfrm>
      </p:grpSpPr>
      <p:pic>
        <p:nvPicPr>
          <p:cNvPr id="368" name="Google Shape;368;p13"/>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369" name="Google Shape;369;p13"/>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370" name="Google Shape;370;p13"/>
          <p:cNvSpPr txBox="1"/>
          <p:nvPr/>
        </p:nvSpPr>
        <p:spPr>
          <a:xfrm>
            <a:off x="1807156" y="239929"/>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Net Zero Regulation Tracker</a:t>
            </a:r>
            <a:endParaRPr/>
          </a:p>
        </p:txBody>
      </p:sp>
      <p:sp>
        <p:nvSpPr>
          <p:cNvPr id="371" name="Google Shape;371;p13"/>
          <p:cNvSpPr txBox="1"/>
          <p:nvPr/>
        </p:nvSpPr>
        <p:spPr>
          <a:xfrm>
            <a:off x="461972" y="1344143"/>
            <a:ext cx="11223209"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Open Sans Light"/>
                <a:ea typeface="Open Sans Light"/>
                <a:cs typeface="Open Sans Light"/>
                <a:sym typeface="Open Sans Light"/>
              </a:rPr>
              <a:t>Maps the development of regulations in </a:t>
            </a:r>
            <a:r>
              <a:rPr b="1" lang="en-US" sz="2400">
                <a:solidFill>
                  <a:schemeClr val="dk1"/>
                </a:solidFill>
                <a:latin typeface="Open Sans Light"/>
                <a:ea typeface="Open Sans Light"/>
                <a:cs typeface="Open Sans Light"/>
                <a:sym typeface="Open Sans Light"/>
              </a:rPr>
              <a:t>G20 members</a:t>
            </a:r>
            <a:r>
              <a:rPr lang="en-US" sz="2400">
                <a:solidFill>
                  <a:schemeClr val="dk1"/>
                </a:solidFill>
                <a:latin typeface="Open Sans Light"/>
                <a:ea typeface="Open Sans Light"/>
                <a:cs typeface="Open Sans Light"/>
                <a:sym typeface="Open Sans Light"/>
              </a:rPr>
              <a:t>, covering net zero-related </a:t>
            </a:r>
            <a:r>
              <a:rPr b="1" lang="en-US" sz="2400">
                <a:solidFill>
                  <a:srgbClr val="3D7F97"/>
                </a:solidFill>
                <a:latin typeface="Open Sans Light"/>
                <a:ea typeface="Open Sans Light"/>
                <a:cs typeface="Open Sans Light"/>
                <a:sym typeface="Open Sans Light"/>
              </a:rPr>
              <a:t>claims</a:t>
            </a:r>
            <a:r>
              <a:rPr lang="en-US" sz="2400">
                <a:solidFill>
                  <a:schemeClr val="dk1"/>
                </a:solidFill>
                <a:latin typeface="Open Sans Light"/>
                <a:ea typeface="Open Sans Light"/>
                <a:cs typeface="Open Sans Light"/>
                <a:sym typeface="Open Sans Light"/>
              </a:rPr>
              <a:t>, </a:t>
            </a:r>
            <a:r>
              <a:rPr b="1" lang="en-US" sz="2400">
                <a:solidFill>
                  <a:srgbClr val="3D7F97"/>
                </a:solidFill>
                <a:latin typeface="Open Sans Light"/>
                <a:ea typeface="Open Sans Light"/>
                <a:cs typeface="Open Sans Light"/>
                <a:sym typeface="Open Sans Light"/>
              </a:rPr>
              <a:t>disclosure</a:t>
            </a:r>
            <a:r>
              <a:rPr lang="en-US" sz="2400">
                <a:solidFill>
                  <a:schemeClr val="dk1"/>
                </a:solidFill>
                <a:latin typeface="Open Sans Light"/>
                <a:ea typeface="Open Sans Light"/>
                <a:cs typeface="Open Sans Light"/>
                <a:sym typeface="Open Sans Light"/>
              </a:rPr>
              <a:t> of climate-related risks, decarbonization-focused </a:t>
            </a:r>
            <a:r>
              <a:rPr b="1" lang="en-US" sz="2400">
                <a:solidFill>
                  <a:srgbClr val="3D7F97"/>
                </a:solidFill>
                <a:latin typeface="Open Sans Light"/>
                <a:ea typeface="Open Sans Light"/>
                <a:cs typeface="Open Sans Light"/>
                <a:sym typeface="Open Sans Light"/>
              </a:rPr>
              <a:t>procurement</a:t>
            </a:r>
            <a:r>
              <a:rPr lang="en-US" sz="2400">
                <a:solidFill>
                  <a:schemeClr val="dk1"/>
                </a:solidFill>
                <a:latin typeface="Open Sans Light"/>
                <a:ea typeface="Open Sans Light"/>
                <a:cs typeface="Open Sans Light"/>
                <a:sym typeface="Open Sans Light"/>
              </a:rPr>
              <a:t>, and </a:t>
            </a:r>
            <a:r>
              <a:rPr b="1" lang="en-US" sz="2400">
                <a:solidFill>
                  <a:srgbClr val="3D7F97"/>
                </a:solidFill>
                <a:latin typeface="Open Sans Light"/>
                <a:ea typeface="Open Sans Light"/>
                <a:cs typeface="Open Sans Light"/>
                <a:sym typeface="Open Sans Light"/>
              </a:rPr>
              <a:t>transition plan </a:t>
            </a:r>
            <a:r>
              <a:rPr lang="en-US" sz="2400">
                <a:solidFill>
                  <a:schemeClr val="dk1"/>
                </a:solidFill>
                <a:latin typeface="Open Sans Light"/>
                <a:ea typeface="Open Sans Light"/>
                <a:cs typeface="Open Sans Light"/>
                <a:sym typeface="Open Sans Light"/>
              </a:rPr>
              <a:t>requirements. </a:t>
            </a:r>
            <a:endParaRPr/>
          </a:p>
          <a:p>
            <a:pPr indent="0" lvl="0" marL="0" marR="0" rtl="0" algn="l">
              <a:spcBef>
                <a:spcPts val="0"/>
              </a:spcBef>
              <a:spcAft>
                <a:spcPts val="0"/>
              </a:spcAft>
              <a:buNone/>
            </a:pPr>
            <a:r>
              <a:t/>
            </a:r>
            <a:endParaRPr sz="2400">
              <a:solidFill>
                <a:schemeClr val="dk1"/>
              </a:solidFill>
              <a:latin typeface="Open Sans Light"/>
              <a:ea typeface="Open Sans Light"/>
              <a:cs typeface="Open Sans Light"/>
              <a:sym typeface="Open Sans Light"/>
            </a:endParaRPr>
          </a:p>
          <a:p>
            <a:pPr indent="0" lvl="0" marL="0" marR="0" rtl="0" algn="l">
              <a:spcBef>
                <a:spcPts val="0"/>
              </a:spcBef>
              <a:spcAft>
                <a:spcPts val="0"/>
              </a:spcAft>
              <a:buNone/>
            </a:pPr>
            <a:r>
              <a:rPr b="1" lang="en-US" sz="2400">
                <a:solidFill>
                  <a:schemeClr val="dk1"/>
                </a:solidFill>
                <a:latin typeface="Open Sans Light"/>
                <a:ea typeface="Open Sans Light"/>
                <a:cs typeface="Open Sans Light"/>
                <a:sym typeface="Open Sans Light"/>
              </a:rPr>
              <a:t>+390</a:t>
            </a:r>
            <a:r>
              <a:rPr lang="en-US" sz="2400">
                <a:solidFill>
                  <a:schemeClr val="dk1"/>
                </a:solidFill>
                <a:latin typeface="Open Sans Light"/>
                <a:ea typeface="Open Sans Light"/>
                <a:cs typeface="Open Sans Light"/>
                <a:sym typeface="Open Sans Light"/>
              </a:rPr>
              <a:t> instruments tracked so far.</a:t>
            </a:r>
            <a:endParaRPr/>
          </a:p>
        </p:txBody>
      </p:sp>
      <p:pic>
        <p:nvPicPr>
          <p:cNvPr descr="A screenshot of a white sheet&#10;&#10;Description automatically generated" id="372" name="Google Shape;372;p13"/>
          <p:cNvPicPr preferRelativeResize="0"/>
          <p:nvPr/>
        </p:nvPicPr>
        <p:blipFill rotWithShape="1">
          <a:blip r:embed="rId4">
            <a:alphaModFix/>
          </a:blip>
          <a:srcRect b="0" l="0" r="0" t="1289"/>
          <a:stretch/>
        </p:blipFill>
        <p:spPr>
          <a:xfrm>
            <a:off x="2091927" y="3469532"/>
            <a:ext cx="8572500" cy="310271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14"/>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378" name="Google Shape;378;p14"/>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379" name="Google Shape;379;p14"/>
          <p:cNvSpPr txBox="1"/>
          <p:nvPr/>
        </p:nvSpPr>
        <p:spPr>
          <a:xfrm>
            <a:off x="1807156" y="239929"/>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Regulatory trends at the national level</a:t>
            </a:r>
            <a:endParaRPr/>
          </a:p>
        </p:txBody>
      </p:sp>
      <p:graphicFrame>
        <p:nvGraphicFramePr>
          <p:cNvPr id="380" name="Google Shape;380;p14"/>
          <p:cNvGraphicFramePr/>
          <p:nvPr/>
        </p:nvGraphicFramePr>
        <p:xfrm>
          <a:off x="1274105" y="1345228"/>
          <a:ext cx="9466521" cy="5398472"/>
        </p:xfrm>
        <a:graphic>
          <a:graphicData uri="http://schemas.openxmlformats.org/drawingml/2006/chart">
            <c:chart r:id="rId4"/>
          </a:graphicData>
        </a:graphic>
      </p:graphicFrame>
      <p:sp>
        <p:nvSpPr>
          <p:cNvPr id="381" name="Google Shape;381;p14"/>
          <p:cNvSpPr/>
          <p:nvPr/>
        </p:nvSpPr>
        <p:spPr>
          <a:xfrm>
            <a:off x="2222500" y="2174568"/>
            <a:ext cx="11430000" cy="6471264"/>
          </a:xfrm>
          <a:prstGeom prst="arc">
            <a:avLst>
              <a:gd fmla="val 11015590" name="adj1"/>
              <a:gd fmla="val 18015053" name="adj2"/>
            </a:avLst>
          </a:prstGeom>
          <a:noFill/>
          <a:ln cap="flat" cmpd="sng" w="19050">
            <a:solidFill>
              <a:srgbClr val="3D7F97"/>
            </a:solidFill>
            <a:prstDash val="solid"/>
            <a:miter lim="800000"/>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D7F97"/>
              </a:solidFill>
              <a:latin typeface="Calibri"/>
              <a:ea typeface="Calibri"/>
              <a:cs typeface="Calibri"/>
              <a:sym typeface="Calibri"/>
            </a:endParaRPr>
          </a:p>
        </p:txBody>
      </p:sp>
      <p:sp>
        <p:nvSpPr>
          <p:cNvPr id="382" name="Google Shape;382;p14"/>
          <p:cNvSpPr txBox="1"/>
          <p:nvPr/>
        </p:nvSpPr>
        <p:spPr>
          <a:xfrm>
            <a:off x="2349500" y="2679700"/>
            <a:ext cx="16764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3D7F97"/>
                </a:solidFill>
                <a:latin typeface="Oswald"/>
                <a:ea typeface="Oswald"/>
                <a:cs typeface="Oswald"/>
                <a:sym typeface="Oswald"/>
              </a:rPr>
              <a:t>11 x growth</a:t>
            </a:r>
            <a:endParaRPr sz="2400">
              <a:solidFill>
                <a:srgbClr val="3D7F97"/>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pic>
        <p:nvPicPr>
          <p:cNvPr id="387" name="Google Shape;387;p15"/>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388" name="Google Shape;388;p15"/>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389" name="Google Shape;389;p15"/>
          <p:cNvSpPr txBox="1"/>
          <p:nvPr/>
        </p:nvSpPr>
        <p:spPr>
          <a:xfrm>
            <a:off x="1819856" y="239929"/>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Regulatory trends at the national level</a:t>
            </a:r>
            <a:endParaRPr/>
          </a:p>
        </p:txBody>
      </p:sp>
      <p:pic>
        <p:nvPicPr>
          <p:cNvPr descr="A map of the world with green and grey colors&#10;&#10;Description automatically generated" id="390" name="Google Shape;390;p15"/>
          <p:cNvPicPr preferRelativeResize="0"/>
          <p:nvPr/>
        </p:nvPicPr>
        <p:blipFill rotWithShape="1">
          <a:blip r:embed="rId4">
            <a:alphaModFix/>
          </a:blip>
          <a:srcRect b="2145" l="2096" r="24574" t="2177"/>
          <a:stretch/>
        </p:blipFill>
        <p:spPr>
          <a:xfrm>
            <a:off x="2413143" y="1212136"/>
            <a:ext cx="7365714" cy="540593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pic>
        <p:nvPicPr>
          <p:cNvPr id="395" name="Google Shape;395;p16"/>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396" name="Google Shape;396;p16"/>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397" name="Google Shape;397;p16"/>
          <p:cNvSpPr txBox="1"/>
          <p:nvPr/>
        </p:nvSpPr>
        <p:spPr>
          <a:xfrm>
            <a:off x="1819856" y="239929"/>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In progress US national level regulations</a:t>
            </a:r>
            <a:endParaRPr/>
          </a:p>
        </p:txBody>
      </p:sp>
      <p:sp>
        <p:nvSpPr>
          <p:cNvPr id="398" name="Google Shape;398;p16"/>
          <p:cNvSpPr txBox="1"/>
          <p:nvPr/>
        </p:nvSpPr>
        <p:spPr>
          <a:xfrm>
            <a:off x="133746" y="1170345"/>
            <a:ext cx="3960000" cy="5064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rgbClr val="3D7F97"/>
                </a:solidFill>
                <a:latin typeface="Oswald"/>
                <a:ea typeface="Oswald"/>
                <a:cs typeface="Oswald"/>
                <a:sym typeface="Oswald"/>
              </a:rPr>
              <a:t>Claims</a:t>
            </a:r>
            <a:endParaRPr/>
          </a:p>
          <a:p>
            <a:pPr indent="0" lvl="0" marL="0" marR="0" rtl="0" algn="ctr">
              <a:spcBef>
                <a:spcPts val="0"/>
              </a:spcBef>
              <a:spcAft>
                <a:spcPts val="0"/>
              </a:spcAft>
              <a:buNone/>
            </a:pPr>
            <a:r>
              <a:t/>
            </a:r>
            <a:endParaRPr b="1" sz="1500">
              <a:solidFill>
                <a:schemeClr val="dk1"/>
              </a:solidFill>
              <a:latin typeface="Open Sans Light"/>
              <a:ea typeface="Open Sans Light"/>
              <a:cs typeface="Open Sans Light"/>
              <a:sym typeface="Open Sans Light"/>
            </a:endParaRPr>
          </a:p>
          <a:p>
            <a:pPr indent="0" lvl="0" marL="0" marR="0" rtl="0" algn="l">
              <a:spcBef>
                <a:spcPts val="0"/>
              </a:spcBef>
              <a:spcAft>
                <a:spcPts val="0"/>
              </a:spcAft>
              <a:buNone/>
            </a:pPr>
            <a:r>
              <a:rPr b="1" lang="en-US" sz="1800">
                <a:solidFill>
                  <a:srgbClr val="000000"/>
                </a:solidFill>
                <a:latin typeface="Open Sans Light"/>
                <a:ea typeface="Open Sans Light"/>
                <a:cs typeface="Open Sans Light"/>
                <a:sym typeface="Open Sans Light"/>
              </a:rPr>
              <a:t>Authority:</a:t>
            </a:r>
            <a:r>
              <a:rPr lang="en-US" sz="1800">
                <a:solidFill>
                  <a:srgbClr val="000000"/>
                </a:solidFill>
                <a:latin typeface="Open Sans Light"/>
                <a:ea typeface="Open Sans Light"/>
                <a:cs typeface="Open Sans Light"/>
                <a:sym typeface="Open Sans Light"/>
              </a:rPr>
              <a:t> </a:t>
            </a:r>
            <a:r>
              <a:rPr b="0" i="0" lang="en-US" sz="1800" u="none" strike="noStrike">
                <a:solidFill>
                  <a:srgbClr val="000000"/>
                </a:solidFill>
                <a:latin typeface="Open Sans Light"/>
                <a:ea typeface="Open Sans Light"/>
                <a:cs typeface="Open Sans Light"/>
                <a:sym typeface="Open Sans Light"/>
              </a:rPr>
              <a:t>Securities and Exchange Commission (SEC) </a:t>
            </a:r>
            <a:endParaRPr sz="1700"/>
          </a:p>
          <a:p>
            <a:pPr indent="0" lvl="0" marL="0" marR="0" rtl="0" algn="l">
              <a:spcBef>
                <a:spcPts val="0"/>
              </a:spcBef>
              <a:spcAft>
                <a:spcPts val="0"/>
              </a:spcAft>
              <a:buNone/>
            </a:pPr>
            <a:r>
              <a:t/>
            </a:r>
            <a:endParaRPr sz="18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rPr b="1" lang="en-US" sz="1800">
                <a:solidFill>
                  <a:srgbClr val="000000"/>
                </a:solidFill>
                <a:latin typeface="Open Sans Light"/>
                <a:ea typeface="Open Sans Light"/>
                <a:cs typeface="Open Sans Light"/>
                <a:sym typeface="Open Sans Light"/>
              </a:rPr>
              <a:t>Proposal content: </a:t>
            </a:r>
            <a:endParaRPr sz="1700"/>
          </a:p>
          <a:p>
            <a:pPr indent="-342900" lvl="0" marL="457200" marR="0" rtl="0" algn="l">
              <a:spcBef>
                <a:spcPts val="0"/>
              </a:spcBef>
              <a:spcAft>
                <a:spcPts val="0"/>
              </a:spcAft>
              <a:buClr>
                <a:srgbClr val="000000"/>
              </a:buClr>
              <a:buSzPts val="1800"/>
              <a:buFont typeface="Open Sans Light"/>
              <a:buChar char="●"/>
            </a:pPr>
            <a:r>
              <a:rPr b="0" i="0" lang="en-US" sz="1800" u="none" strike="noStrike">
                <a:solidFill>
                  <a:srgbClr val="000000"/>
                </a:solidFill>
                <a:latin typeface="Open Sans Light"/>
                <a:ea typeface="Open Sans Light"/>
                <a:cs typeface="Open Sans Light"/>
                <a:sym typeface="Open Sans Light"/>
              </a:rPr>
              <a:t>Requires funds with certain names, including ESG-related, to invest at least 80% of their assets in investments that support their claimed goals. </a:t>
            </a:r>
            <a:endParaRPr sz="1700"/>
          </a:p>
          <a:p>
            <a:pPr indent="-342900" lvl="0" marL="457200" marR="0" rtl="0" algn="l">
              <a:spcBef>
                <a:spcPts val="0"/>
              </a:spcBef>
              <a:spcAft>
                <a:spcPts val="0"/>
              </a:spcAft>
              <a:buClr>
                <a:srgbClr val="000000"/>
              </a:buClr>
              <a:buSzPts val="1800"/>
              <a:buFont typeface="Open Sans Light"/>
              <a:buChar char="●"/>
            </a:pPr>
            <a:r>
              <a:rPr lang="en-US" sz="1800">
                <a:solidFill>
                  <a:srgbClr val="000000"/>
                </a:solidFill>
                <a:latin typeface="Open Sans Light"/>
                <a:ea typeface="Open Sans Light"/>
                <a:cs typeface="Open Sans Light"/>
                <a:sym typeface="Open Sans Light"/>
              </a:rPr>
              <a:t>Bans funds that don’t invest the 80% min. to use ESG-related names.</a:t>
            </a:r>
            <a:r>
              <a:rPr b="0" i="0" lang="en-US" sz="1800" u="none" strike="noStrike">
                <a:solidFill>
                  <a:srgbClr val="000000"/>
                </a:solidFill>
                <a:latin typeface="Open Sans Light"/>
                <a:ea typeface="Open Sans Light"/>
                <a:cs typeface="Open Sans Light"/>
                <a:sym typeface="Open Sans Light"/>
              </a:rPr>
              <a:t> </a:t>
            </a:r>
            <a:endParaRPr sz="1700"/>
          </a:p>
          <a:p>
            <a:pPr indent="-342900" lvl="0" marL="457200" marR="0" rtl="0" algn="l">
              <a:spcBef>
                <a:spcPts val="0"/>
              </a:spcBef>
              <a:spcAft>
                <a:spcPts val="0"/>
              </a:spcAft>
              <a:buClr>
                <a:srgbClr val="000000"/>
              </a:buClr>
              <a:buSzPts val="1800"/>
              <a:buFont typeface="Open Sans Light"/>
              <a:buChar char="●"/>
            </a:pPr>
            <a:r>
              <a:rPr lang="en-US" sz="1800">
                <a:solidFill>
                  <a:srgbClr val="000000"/>
                </a:solidFill>
                <a:latin typeface="Open Sans Light"/>
                <a:ea typeface="Open Sans Light"/>
                <a:cs typeface="Open Sans Light"/>
                <a:sym typeface="Open Sans Light"/>
              </a:rPr>
              <a:t>Net zero claims are cited as examples and might be specifically regulated in the final version.</a:t>
            </a:r>
            <a:endParaRPr sz="1800">
              <a:solidFill>
                <a:schemeClr val="dk1"/>
              </a:solidFill>
              <a:latin typeface="Open Sans Light"/>
              <a:ea typeface="Open Sans Light"/>
              <a:cs typeface="Open Sans Light"/>
              <a:sym typeface="Open Sans Light"/>
            </a:endParaRPr>
          </a:p>
        </p:txBody>
      </p:sp>
      <p:sp>
        <p:nvSpPr>
          <p:cNvPr id="399" name="Google Shape;399;p16"/>
          <p:cNvSpPr txBox="1"/>
          <p:nvPr/>
        </p:nvSpPr>
        <p:spPr>
          <a:xfrm>
            <a:off x="4120618" y="1170345"/>
            <a:ext cx="3960000" cy="5064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rgbClr val="3D7F97"/>
                </a:solidFill>
                <a:latin typeface="Oswald"/>
                <a:ea typeface="Oswald"/>
                <a:cs typeface="Oswald"/>
                <a:sym typeface="Oswald"/>
              </a:rPr>
              <a:t>Disclosure</a:t>
            </a:r>
            <a:endParaRPr/>
          </a:p>
          <a:p>
            <a:pPr indent="0" lvl="0" marL="0" marR="0" rtl="0" algn="ctr">
              <a:spcBef>
                <a:spcPts val="0"/>
              </a:spcBef>
              <a:spcAft>
                <a:spcPts val="0"/>
              </a:spcAft>
              <a:buNone/>
            </a:pPr>
            <a:r>
              <a:t/>
            </a:r>
            <a:endParaRPr b="1" sz="1500">
              <a:solidFill>
                <a:schemeClr val="dk1"/>
              </a:solidFill>
              <a:latin typeface="Open Sans Light"/>
              <a:ea typeface="Open Sans Light"/>
              <a:cs typeface="Open Sans Light"/>
              <a:sym typeface="Open Sans Light"/>
            </a:endParaRPr>
          </a:p>
          <a:p>
            <a:pPr indent="0" lvl="0" marL="0" marR="0" rtl="0" algn="l">
              <a:spcBef>
                <a:spcPts val="0"/>
              </a:spcBef>
              <a:spcAft>
                <a:spcPts val="0"/>
              </a:spcAft>
              <a:buNone/>
            </a:pPr>
            <a:r>
              <a:rPr b="1" lang="en-US" sz="1800">
                <a:solidFill>
                  <a:srgbClr val="000000"/>
                </a:solidFill>
                <a:latin typeface="Open Sans Light"/>
                <a:ea typeface="Open Sans Light"/>
                <a:cs typeface="Open Sans Light"/>
                <a:sym typeface="Open Sans Light"/>
              </a:rPr>
              <a:t>Authority:</a:t>
            </a:r>
            <a:r>
              <a:rPr lang="en-US" sz="1800">
                <a:solidFill>
                  <a:srgbClr val="000000"/>
                </a:solidFill>
                <a:latin typeface="Open Sans Light"/>
                <a:ea typeface="Open Sans Light"/>
                <a:cs typeface="Open Sans Light"/>
                <a:sym typeface="Open Sans Light"/>
              </a:rPr>
              <a:t> </a:t>
            </a:r>
            <a:r>
              <a:rPr b="0" i="0" lang="en-US" sz="1800" u="none" strike="noStrike">
                <a:solidFill>
                  <a:srgbClr val="000000"/>
                </a:solidFill>
                <a:latin typeface="Open Sans Light"/>
                <a:ea typeface="Open Sans Light"/>
                <a:cs typeface="Open Sans Light"/>
                <a:sym typeface="Open Sans Light"/>
              </a:rPr>
              <a:t>Securities and Exchange Commission (SEC) </a:t>
            </a:r>
            <a:endParaRPr sz="1700"/>
          </a:p>
          <a:p>
            <a:pPr indent="0" lvl="0" marL="0" marR="0" rtl="0" algn="l">
              <a:spcBef>
                <a:spcPts val="0"/>
              </a:spcBef>
              <a:spcAft>
                <a:spcPts val="0"/>
              </a:spcAft>
              <a:buNone/>
            </a:pPr>
            <a:r>
              <a:t/>
            </a:r>
            <a:endParaRPr sz="18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rPr b="1" lang="en-US" sz="1800">
                <a:solidFill>
                  <a:srgbClr val="000000"/>
                </a:solidFill>
                <a:latin typeface="Open Sans Light"/>
                <a:ea typeface="Open Sans Light"/>
                <a:cs typeface="Open Sans Light"/>
                <a:sym typeface="Open Sans Light"/>
              </a:rPr>
              <a:t>Proposal content: </a:t>
            </a:r>
            <a:endParaRPr sz="1700"/>
          </a:p>
          <a:p>
            <a:pPr indent="-304800" lvl="0" marL="285750" marR="0" rtl="0" algn="l">
              <a:spcBef>
                <a:spcPts val="0"/>
              </a:spcBef>
              <a:spcAft>
                <a:spcPts val="0"/>
              </a:spcAft>
              <a:buClr>
                <a:srgbClr val="000000"/>
              </a:buClr>
              <a:buSzPts val="1800"/>
              <a:buFont typeface="Open Sans Light"/>
              <a:buChar char="●"/>
            </a:pPr>
            <a:r>
              <a:rPr lang="en-US" sz="1800">
                <a:solidFill>
                  <a:srgbClr val="000000"/>
                </a:solidFill>
                <a:latin typeface="Open Sans Light"/>
                <a:ea typeface="Open Sans Light"/>
                <a:cs typeface="Open Sans Light"/>
                <a:sym typeface="Open Sans Light"/>
              </a:rPr>
              <a:t>Requires issuers of securities to disclose:</a:t>
            </a:r>
            <a:endParaRPr sz="1700"/>
          </a:p>
          <a:p>
            <a:pPr indent="-304800" lvl="1" marL="742950" marR="0" rtl="0" algn="l">
              <a:spcBef>
                <a:spcPts val="0"/>
              </a:spcBef>
              <a:spcAft>
                <a:spcPts val="0"/>
              </a:spcAft>
              <a:buClr>
                <a:srgbClr val="000000"/>
              </a:buClr>
              <a:buSzPts val="1800"/>
              <a:buFont typeface="Open Sans Light"/>
              <a:buChar char="○"/>
            </a:pPr>
            <a:r>
              <a:rPr b="0" i="0" lang="en-US" sz="1800" u="none" cap="none" strike="noStrike">
                <a:solidFill>
                  <a:srgbClr val="000000"/>
                </a:solidFill>
                <a:latin typeface="Open Sans Light"/>
                <a:ea typeface="Open Sans Light"/>
                <a:cs typeface="Open Sans Light"/>
                <a:sym typeface="Open Sans Light"/>
              </a:rPr>
              <a:t>Climate-related risks and their materiality on the business and strategy</a:t>
            </a:r>
            <a:endParaRPr sz="1700"/>
          </a:p>
          <a:p>
            <a:pPr indent="-304800" lvl="1" marL="742950" marR="0" rtl="0" algn="l">
              <a:spcBef>
                <a:spcPts val="0"/>
              </a:spcBef>
              <a:spcAft>
                <a:spcPts val="0"/>
              </a:spcAft>
              <a:buClr>
                <a:srgbClr val="000000"/>
              </a:buClr>
              <a:buSzPts val="1800"/>
              <a:buFont typeface="Open Sans Light"/>
              <a:buChar char="○"/>
            </a:pPr>
            <a:r>
              <a:rPr b="0" i="0" lang="en-US" sz="1800" u="none" cap="none" strike="noStrike">
                <a:solidFill>
                  <a:srgbClr val="000000"/>
                </a:solidFill>
                <a:latin typeface="Open Sans Light"/>
                <a:ea typeface="Open Sans Light"/>
                <a:cs typeface="Open Sans Light"/>
                <a:sym typeface="Open Sans Light"/>
              </a:rPr>
              <a:t>Scope 1 and 2 GHG emissions</a:t>
            </a:r>
            <a:endParaRPr sz="1700"/>
          </a:p>
          <a:p>
            <a:pPr indent="-304800" lvl="1" marL="742950" marR="0" rtl="0" algn="l">
              <a:spcBef>
                <a:spcPts val="0"/>
              </a:spcBef>
              <a:spcAft>
                <a:spcPts val="0"/>
              </a:spcAft>
              <a:buClr>
                <a:srgbClr val="000000"/>
              </a:buClr>
              <a:buSzPts val="1800"/>
              <a:buFont typeface="Open Sans Light"/>
              <a:buChar char="○"/>
            </a:pPr>
            <a:r>
              <a:rPr b="0" i="0" lang="en-US" sz="1800" u="none" cap="none" strike="noStrike">
                <a:solidFill>
                  <a:srgbClr val="000000"/>
                </a:solidFill>
                <a:latin typeface="Open Sans Light"/>
                <a:ea typeface="Open Sans Light"/>
                <a:cs typeface="Open Sans Light"/>
                <a:sym typeface="Open Sans Light"/>
              </a:rPr>
              <a:t>Scope 3 emissions if material and the issuer is not small</a:t>
            </a:r>
            <a:endParaRPr sz="1700"/>
          </a:p>
          <a:p>
            <a:pPr indent="-304800" lvl="1" marL="742950" marR="0" rtl="0" algn="l">
              <a:spcBef>
                <a:spcPts val="0"/>
              </a:spcBef>
              <a:spcAft>
                <a:spcPts val="0"/>
              </a:spcAft>
              <a:buClr>
                <a:srgbClr val="000000"/>
              </a:buClr>
              <a:buSzPts val="1800"/>
              <a:buFont typeface="Open Sans Light"/>
              <a:buChar char="○"/>
            </a:pPr>
            <a:r>
              <a:rPr b="0" i="0" lang="en-US" sz="1800" u="none" cap="none" strike="noStrike">
                <a:solidFill>
                  <a:srgbClr val="000000"/>
                </a:solidFill>
                <a:latin typeface="Open Sans Light"/>
                <a:ea typeface="Open Sans Light"/>
                <a:cs typeface="Open Sans Light"/>
                <a:sym typeface="Open Sans Light"/>
              </a:rPr>
              <a:t>Target, goals, and non-mandatory transition plans</a:t>
            </a:r>
            <a:endParaRPr sz="1700"/>
          </a:p>
        </p:txBody>
      </p:sp>
      <p:cxnSp>
        <p:nvCxnSpPr>
          <p:cNvPr id="400" name="Google Shape;400;p16"/>
          <p:cNvCxnSpPr/>
          <p:nvPr/>
        </p:nvCxnSpPr>
        <p:spPr>
          <a:xfrm>
            <a:off x="4116000" y="1358064"/>
            <a:ext cx="0" cy="5256000"/>
          </a:xfrm>
          <a:prstGeom prst="straightConnector1">
            <a:avLst/>
          </a:prstGeom>
          <a:noFill/>
          <a:ln cap="flat" cmpd="sng" w="19050">
            <a:solidFill>
              <a:srgbClr val="3D7F97"/>
            </a:solidFill>
            <a:prstDash val="solid"/>
            <a:miter lim="800000"/>
            <a:headEnd len="sm" w="sm" type="none"/>
            <a:tailEnd len="sm" w="sm" type="none"/>
          </a:ln>
        </p:spPr>
      </p:cxnSp>
      <p:cxnSp>
        <p:nvCxnSpPr>
          <p:cNvPr id="401" name="Google Shape;401;p16"/>
          <p:cNvCxnSpPr/>
          <p:nvPr/>
        </p:nvCxnSpPr>
        <p:spPr>
          <a:xfrm flipH="1">
            <a:off x="8125126" y="1358064"/>
            <a:ext cx="1" cy="5255387"/>
          </a:xfrm>
          <a:prstGeom prst="straightConnector1">
            <a:avLst/>
          </a:prstGeom>
          <a:noFill/>
          <a:ln cap="flat" cmpd="sng" w="19050">
            <a:solidFill>
              <a:srgbClr val="3D7F97"/>
            </a:solidFill>
            <a:prstDash val="solid"/>
            <a:miter lim="800000"/>
            <a:headEnd len="sm" w="sm" type="none"/>
            <a:tailEnd len="sm" w="sm" type="none"/>
          </a:ln>
        </p:spPr>
      </p:cxnSp>
      <p:sp>
        <p:nvSpPr>
          <p:cNvPr id="402" name="Google Shape;402;p16"/>
          <p:cNvSpPr txBox="1"/>
          <p:nvPr/>
        </p:nvSpPr>
        <p:spPr>
          <a:xfrm>
            <a:off x="8125126" y="1170345"/>
            <a:ext cx="3960000" cy="5756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rgbClr val="3D7F97"/>
                </a:solidFill>
                <a:latin typeface="Oswald"/>
                <a:ea typeface="Oswald"/>
                <a:cs typeface="Oswald"/>
                <a:sym typeface="Oswald"/>
              </a:rPr>
              <a:t>Procurement</a:t>
            </a:r>
            <a:endParaRPr b="1" sz="1500">
              <a:solidFill>
                <a:srgbClr val="3D7F97"/>
              </a:solidFill>
              <a:latin typeface="Oswald"/>
              <a:ea typeface="Oswald"/>
              <a:cs typeface="Oswald"/>
              <a:sym typeface="Oswald"/>
            </a:endParaRPr>
          </a:p>
          <a:p>
            <a:pPr indent="0" lvl="0" marL="0" marR="0" rtl="0" algn="ctr">
              <a:spcBef>
                <a:spcPts val="0"/>
              </a:spcBef>
              <a:spcAft>
                <a:spcPts val="0"/>
              </a:spcAft>
              <a:buNone/>
            </a:pPr>
            <a:r>
              <a:t/>
            </a:r>
            <a:endParaRPr b="1" sz="1500">
              <a:solidFill>
                <a:schemeClr val="dk1"/>
              </a:solidFill>
              <a:latin typeface="Open Sans Light"/>
              <a:ea typeface="Open Sans Light"/>
              <a:cs typeface="Open Sans Light"/>
              <a:sym typeface="Open Sans Light"/>
            </a:endParaRPr>
          </a:p>
          <a:p>
            <a:pPr indent="0" lvl="0" marL="0" marR="0" rtl="0" algn="l">
              <a:spcBef>
                <a:spcPts val="0"/>
              </a:spcBef>
              <a:spcAft>
                <a:spcPts val="0"/>
              </a:spcAft>
              <a:buNone/>
            </a:pPr>
            <a:r>
              <a:rPr b="1" lang="en-US" sz="1500">
                <a:solidFill>
                  <a:srgbClr val="000000"/>
                </a:solidFill>
                <a:latin typeface="Open Sans Light"/>
                <a:ea typeface="Open Sans Light"/>
                <a:cs typeface="Open Sans Light"/>
                <a:sym typeface="Open Sans Light"/>
              </a:rPr>
              <a:t>Authority:</a:t>
            </a:r>
            <a:r>
              <a:rPr lang="en-US" sz="1500">
                <a:solidFill>
                  <a:srgbClr val="000000"/>
                </a:solidFill>
                <a:latin typeface="Open Sans Light"/>
                <a:ea typeface="Open Sans Light"/>
                <a:cs typeface="Open Sans Light"/>
                <a:sym typeface="Open Sans Light"/>
              </a:rPr>
              <a:t> </a:t>
            </a:r>
            <a:r>
              <a:rPr b="0" i="0" lang="en-US" sz="1500" u="none" strike="noStrike">
                <a:solidFill>
                  <a:srgbClr val="000000"/>
                </a:solidFill>
                <a:latin typeface="Open Sans Light"/>
                <a:ea typeface="Open Sans Light"/>
                <a:cs typeface="Open Sans Light"/>
                <a:sym typeface="Open Sans Light"/>
              </a:rPr>
              <a:t>Federal Acquisition Regulator (FAR) </a:t>
            </a:r>
            <a:endParaRPr/>
          </a:p>
          <a:p>
            <a:pPr indent="0" lvl="0" marL="0" marR="0" rtl="0" algn="l">
              <a:spcBef>
                <a:spcPts val="0"/>
              </a:spcBef>
              <a:spcAft>
                <a:spcPts val="0"/>
              </a:spcAft>
              <a:buNone/>
            </a:pPr>
            <a:r>
              <a:t/>
            </a:r>
            <a:endParaRPr sz="15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rPr b="1" lang="en-US" sz="1600">
                <a:solidFill>
                  <a:srgbClr val="000000"/>
                </a:solidFill>
                <a:latin typeface="Open Sans Light"/>
                <a:ea typeface="Open Sans Light"/>
                <a:cs typeface="Open Sans Light"/>
                <a:sym typeface="Open Sans Light"/>
              </a:rPr>
              <a:t>Proposal content:</a:t>
            </a:r>
            <a:endParaRPr sz="1500"/>
          </a:p>
          <a:p>
            <a:pPr indent="-330200" lvl="0" marL="457200" marR="0" rtl="0" algn="l">
              <a:spcBef>
                <a:spcPts val="0"/>
              </a:spcBef>
              <a:spcAft>
                <a:spcPts val="0"/>
              </a:spcAft>
              <a:buClr>
                <a:srgbClr val="000000"/>
              </a:buClr>
              <a:buSzPts val="1600"/>
              <a:buFont typeface="Open Sans Light"/>
              <a:buChar char="●"/>
            </a:pPr>
            <a:r>
              <a:rPr lang="en-US" sz="1600">
                <a:solidFill>
                  <a:srgbClr val="000000"/>
                </a:solidFill>
                <a:latin typeface="Open Sans Light"/>
                <a:ea typeface="Open Sans Light"/>
                <a:cs typeface="Open Sans Light"/>
                <a:sym typeface="Open Sans Light"/>
              </a:rPr>
              <a:t>Requires major federal suppliers (&gt;</a:t>
            </a:r>
            <a:r>
              <a:rPr b="0" i="0" lang="en-US" sz="1600" u="none" strike="noStrike">
                <a:solidFill>
                  <a:srgbClr val="000000"/>
                </a:solidFill>
                <a:latin typeface="Open Sans Light"/>
                <a:ea typeface="Open Sans Light"/>
                <a:cs typeface="Open Sans Light"/>
                <a:sym typeface="Open Sans Light"/>
              </a:rPr>
              <a:t> USD 50 mi in contracts/year) </a:t>
            </a:r>
            <a:r>
              <a:rPr lang="en-US" sz="1600">
                <a:solidFill>
                  <a:srgbClr val="000000"/>
                </a:solidFill>
                <a:latin typeface="Open Sans Light"/>
                <a:ea typeface="Open Sans Light"/>
                <a:cs typeface="Open Sans Light"/>
                <a:sym typeface="Open Sans Light"/>
              </a:rPr>
              <a:t>to</a:t>
            </a:r>
            <a:endParaRPr sz="1500"/>
          </a:p>
          <a:p>
            <a:pPr indent="0" lvl="0" marL="457200" marR="0" rtl="0" algn="l">
              <a:spcBef>
                <a:spcPts val="0"/>
              </a:spcBef>
              <a:spcAft>
                <a:spcPts val="0"/>
              </a:spcAft>
              <a:buNone/>
            </a:pPr>
            <a:r>
              <a:rPr b="0" i="0" lang="en-US" sz="1600" u="none" cap="none" strike="noStrike">
                <a:solidFill>
                  <a:srgbClr val="000000"/>
                </a:solidFill>
                <a:latin typeface="Open Sans Light"/>
                <a:ea typeface="Open Sans Light"/>
                <a:cs typeface="Open Sans Light"/>
                <a:sym typeface="Open Sans Light"/>
              </a:rPr>
              <a:t>Disclose GHG emissions and climate-related risks</a:t>
            </a:r>
            <a:endParaRPr sz="1500"/>
          </a:p>
          <a:p>
            <a:pPr indent="0" lvl="0" marL="457200" marR="0" rtl="0" algn="l">
              <a:spcBef>
                <a:spcPts val="0"/>
              </a:spcBef>
              <a:spcAft>
                <a:spcPts val="0"/>
              </a:spcAft>
              <a:buNone/>
            </a:pPr>
            <a:r>
              <a:rPr b="0" i="0" lang="en-US" sz="1600" u="none" cap="none" strike="noStrike">
                <a:solidFill>
                  <a:srgbClr val="000000"/>
                </a:solidFill>
                <a:latin typeface="Open Sans Light"/>
                <a:ea typeface="Open Sans Light"/>
                <a:cs typeface="Open Sans Light"/>
                <a:sym typeface="Open Sans Light"/>
              </a:rPr>
              <a:t>Set science-based reduction targets</a:t>
            </a:r>
            <a:endParaRPr sz="1500"/>
          </a:p>
          <a:p>
            <a:pPr indent="-330200" lvl="0" marL="457200" marR="0" rtl="0" algn="l">
              <a:spcBef>
                <a:spcPts val="0"/>
              </a:spcBef>
              <a:spcAft>
                <a:spcPts val="0"/>
              </a:spcAft>
              <a:buClr>
                <a:srgbClr val="000000"/>
              </a:buClr>
              <a:buSzPts val="1600"/>
              <a:buFont typeface="Open Sans Light"/>
              <a:buChar char="●"/>
            </a:pPr>
            <a:r>
              <a:rPr b="0" i="0" lang="en-US" sz="1600" u="none" strike="noStrike">
                <a:solidFill>
                  <a:srgbClr val="000000"/>
                </a:solidFill>
                <a:latin typeface="Open Sans Light"/>
                <a:ea typeface="Open Sans Light"/>
                <a:cs typeface="Open Sans Light"/>
                <a:sym typeface="Open Sans Light"/>
              </a:rPr>
              <a:t>Contractors who fail to complete their disclosure obligations are considered "nonresponsible“, which conditions procurement to companies that meet well-defined net zero standards</a:t>
            </a:r>
            <a:endParaRPr sz="1500"/>
          </a:p>
          <a:p>
            <a:pPr indent="-330200" lvl="0" marL="457200" marR="0" rtl="0" algn="l">
              <a:spcBef>
                <a:spcPts val="0"/>
              </a:spcBef>
              <a:spcAft>
                <a:spcPts val="0"/>
              </a:spcAft>
              <a:buClr>
                <a:srgbClr val="000000"/>
              </a:buClr>
              <a:buSzPts val="1600"/>
              <a:buFont typeface="Open Sans Light"/>
              <a:buChar char="●"/>
            </a:pPr>
            <a:r>
              <a:rPr b="0" i="0" lang="en-US" sz="1600" u="none" strike="noStrike">
                <a:solidFill>
                  <a:srgbClr val="000000"/>
                </a:solidFill>
                <a:latin typeface="Open Sans Light"/>
                <a:ea typeface="Open Sans Light"/>
                <a:cs typeface="Open Sans Light"/>
                <a:sym typeface="Open Sans Light"/>
              </a:rPr>
              <a:t>Requires major federal procurements to</a:t>
            </a:r>
            <a:endParaRPr sz="1500"/>
          </a:p>
          <a:p>
            <a:pPr indent="0" lvl="0" marL="457200" marR="0" rtl="0" algn="l">
              <a:spcBef>
                <a:spcPts val="0"/>
              </a:spcBef>
              <a:spcAft>
                <a:spcPts val="0"/>
              </a:spcAft>
              <a:buNone/>
            </a:pPr>
            <a:r>
              <a:rPr b="0" i="0" lang="en-US" sz="1600" u="none" cap="none" strike="noStrike">
                <a:solidFill>
                  <a:srgbClr val="000000"/>
                </a:solidFill>
                <a:latin typeface="Open Sans Light"/>
                <a:ea typeface="Open Sans Light"/>
                <a:cs typeface="Open Sans Light"/>
                <a:sym typeface="Open Sans Light"/>
              </a:rPr>
              <a:t>Include social cost of emissions in decisions</a:t>
            </a:r>
            <a:endParaRPr sz="1500"/>
          </a:p>
          <a:p>
            <a:pPr indent="0" lvl="0" marL="457200" marR="0" rtl="0" algn="l">
              <a:spcBef>
                <a:spcPts val="0"/>
              </a:spcBef>
              <a:spcAft>
                <a:spcPts val="0"/>
              </a:spcAft>
              <a:buNone/>
            </a:pPr>
            <a:r>
              <a:rPr b="0" i="0" lang="en-US" sz="1600" u="none" cap="none" strike="noStrike">
                <a:solidFill>
                  <a:srgbClr val="000000"/>
                </a:solidFill>
                <a:latin typeface="Open Sans Light"/>
                <a:ea typeface="Open Sans Light"/>
                <a:cs typeface="Open Sans Light"/>
                <a:sym typeface="Open Sans Light"/>
              </a:rPr>
              <a:t>Where, possible, give preference to bids with the overall lowest cost</a:t>
            </a:r>
            <a:endParaRPr b="0" i="0" sz="1600" u="none" cap="none" strike="noStrike">
              <a:solidFill>
                <a:schemeClr val="dk1"/>
              </a:solidFill>
              <a:latin typeface="Open Sans Light"/>
              <a:ea typeface="Open Sans Light"/>
              <a:cs typeface="Open Sans Light"/>
              <a:sym typeface="Open Sans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g27e3094c3c2_0_1"/>
          <p:cNvSpPr txBox="1"/>
          <p:nvPr>
            <p:ph type="title"/>
          </p:nvPr>
        </p:nvSpPr>
        <p:spPr>
          <a:xfrm>
            <a:off x="531267" y="157359"/>
            <a:ext cx="10227600" cy="1109700"/>
          </a:xfrm>
          <a:prstGeom prst="rect">
            <a:avLst/>
          </a:prstGeom>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None/>
            </a:pPr>
            <a:r>
              <a:rPr b="1" lang="en-US" sz="4000">
                <a:solidFill>
                  <a:srgbClr val="3B7F96"/>
                </a:solidFill>
                <a:latin typeface="Calibri"/>
                <a:ea typeface="Calibri"/>
                <a:cs typeface="Calibri"/>
                <a:sym typeface="Calibri"/>
              </a:rPr>
              <a:t>Cause for Hope? The Ambition-Action Loop</a:t>
            </a:r>
            <a:endParaRPr b="1" sz="4000">
              <a:solidFill>
                <a:srgbClr val="3B7F96"/>
              </a:solidFill>
              <a:latin typeface="Calibri"/>
              <a:ea typeface="Calibri"/>
              <a:cs typeface="Calibri"/>
              <a:sym typeface="Calibri"/>
            </a:endParaRPr>
          </a:p>
          <a:p>
            <a:pPr indent="0" lvl="0" marL="0" rtl="0" algn="l">
              <a:spcBef>
                <a:spcPts val="0"/>
              </a:spcBef>
              <a:spcAft>
                <a:spcPts val="0"/>
              </a:spcAft>
              <a:buNone/>
            </a:pPr>
            <a:r>
              <a:rPr lang="en-US"/>
              <a:t>Or cause for hope? Is there an Ambition Loop?</a:t>
            </a:r>
            <a:endParaRPr/>
          </a:p>
        </p:txBody>
      </p:sp>
      <p:pic>
        <p:nvPicPr>
          <p:cNvPr id="409" name="Google Shape;409;g27e3094c3c2_0_1"/>
          <p:cNvPicPr preferRelativeResize="0"/>
          <p:nvPr/>
        </p:nvPicPr>
        <p:blipFill>
          <a:blip r:embed="rId3">
            <a:alphaModFix/>
          </a:blip>
          <a:stretch>
            <a:fillRect/>
          </a:stretch>
        </p:blipFill>
        <p:spPr>
          <a:xfrm>
            <a:off x="150233" y="787533"/>
            <a:ext cx="10107468" cy="5646235"/>
          </a:xfrm>
          <a:prstGeom prst="rect">
            <a:avLst/>
          </a:prstGeom>
          <a:noFill/>
          <a:ln>
            <a:noFill/>
          </a:ln>
        </p:spPr>
      </p:pic>
      <p:sp>
        <p:nvSpPr>
          <p:cNvPr id="410" name="Google Shape;410;g27e3094c3c2_0_1"/>
          <p:cNvSpPr txBox="1"/>
          <p:nvPr/>
        </p:nvSpPr>
        <p:spPr>
          <a:xfrm>
            <a:off x="341667" y="6206533"/>
            <a:ext cx="11566500" cy="4464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1300">
                <a:solidFill>
                  <a:srgbClr val="274563"/>
                </a:solidFill>
                <a:highlight>
                  <a:srgbClr val="FFFFFF"/>
                </a:highlight>
                <a:latin typeface="Lora"/>
                <a:ea typeface="Lora"/>
                <a:cs typeface="Lora"/>
                <a:sym typeface="Lora"/>
              </a:rPr>
              <a:t>The Ambition Loop paper is produced by We Mean Business, the World Resources Institute and UN Global Compact ambitionloop.org</a:t>
            </a:r>
            <a:endParaRPr sz="1600"/>
          </a:p>
        </p:txBody>
      </p:sp>
      <p:sp>
        <p:nvSpPr>
          <p:cNvPr id="411" name="Google Shape;411;g27e3094c3c2_0_1"/>
          <p:cNvSpPr txBox="1"/>
          <p:nvPr/>
        </p:nvSpPr>
        <p:spPr>
          <a:xfrm>
            <a:off x="10365683" y="2159667"/>
            <a:ext cx="1626300" cy="3507000"/>
          </a:xfrm>
          <a:prstGeom prst="rect">
            <a:avLst/>
          </a:prstGeom>
          <a:noFill/>
          <a:ln cap="flat" cmpd="sng" w="9525">
            <a:solidFill>
              <a:srgbClr val="3B7F96"/>
            </a:solidFill>
            <a:prstDash val="solid"/>
            <a:round/>
            <a:headEnd len="sm" w="sm" type="none"/>
            <a:tailEnd len="sm" w="sm" type="none"/>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b="1" i="1" lang="en-US" sz="1300">
                <a:solidFill>
                  <a:srgbClr val="274563"/>
                </a:solidFill>
                <a:latin typeface="Cambria"/>
                <a:ea typeface="Cambria"/>
                <a:cs typeface="Cambria"/>
                <a:sym typeface="Cambria"/>
              </a:rPr>
              <a:t> </a:t>
            </a:r>
            <a:r>
              <a:rPr b="1" i="1" lang="en-US" sz="1600">
                <a:solidFill>
                  <a:srgbClr val="3B7F96"/>
                </a:solidFill>
                <a:latin typeface="Cambria"/>
                <a:ea typeface="Cambria"/>
                <a:cs typeface="Cambria"/>
                <a:sym typeface="Cambria"/>
              </a:rPr>
              <a:t>Innovation</a:t>
            </a:r>
            <a:endParaRPr b="1" i="1" sz="1600">
              <a:solidFill>
                <a:srgbClr val="3B7F96"/>
              </a:solidFill>
              <a:latin typeface="Cambria"/>
              <a:ea typeface="Cambria"/>
              <a:cs typeface="Cambria"/>
              <a:sym typeface="Cambria"/>
            </a:endParaRPr>
          </a:p>
          <a:p>
            <a:pPr indent="0" lvl="0" marL="0" rtl="0" algn="l">
              <a:lnSpc>
                <a:spcPct val="100000"/>
              </a:lnSpc>
              <a:spcBef>
                <a:spcPts val="0"/>
              </a:spcBef>
              <a:spcAft>
                <a:spcPts val="0"/>
              </a:spcAft>
              <a:buNone/>
            </a:pPr>
            <a:r>
              <a:t/>
            </a:r>
            <a:endParaRPr b="1" i="1" sz="1600">
              <a:solidFill>
                <a:srgbClr val="3B7F96"/>
              </a:solidFill>
              <a:latin typeface="Cambria"/>
              <a:ea typeface="Cambria"/>
              <a:cs typeface="Cambria"/>
              <a:sym typeface="Cambria"/>
            </a:endParaRPr>
          </a:p>
          <a:p>
            <a:pPr indent="0" lvl="0" marL="0" rtl="0" algn="l">
              <a:lnSpc>
                <a:spcPct val="115000"/>
              </a:lnSpc>
              <a:spcBef>
                <a:spcPts val="0"/>
              </a:spcBef>
              <a:spcAft>
                <a:spcPts val="0"/>
              </a:spcAft>
              <a:buNone/>
            </a:pPr>
            <a:r>
              <a:rPr lang="en-US" sz="1300">
                <a:solidFill>
                  <a:srgbClr val="3B7F96"/>
                </a:solidFill>
                <a:latin typeface="Cambria"/>
                <a:ea typeface="Cambria"/>
                <a:cs typeface="Cambria"/>
                <a:sym typeface="Cambria"/>
              </a:rPr>
              <a:t>Low-carbon solutions could be competitive in 75% of sectors by 2030, compared to zero in 2015. </a:t>
            </a:r>
            <a:endParaRPr sz="1300">
              <a:solidFill>
                <a:srgbClr val="3B7F96"/>
              </a:solidFill>
              <a:latin typeface="Cambria"/>
              <a:ea typeface="Cambria"/>
              <a:cs typeface="Cambria"/>
              <a:sym typeface="Cambria"/>
            </a:endParaRPr>
          </a:p>
          <a:p>
            <a:pPr indent="0" lvl="0" marL="0" rtl="0" algn="l">
              <a:lnSpc>
                <a:spcPct val="115000"/>
              </a:lnSpc>
              <a:spcBef>
                <a:spcPts val="0"/>
              </a:spcBef>
              <a:spcAft>
                <a:spcPts val="0"/>
              </a:spcAft>
              <a:buNone/>
            </a:pPr>
            <a:r>
              <a:t/>
            </a:r>
            <a:endParaRPr sz="1300">
              <a:solidFill>
                <a:srgbClr val="3B7F96"/>
              </a:solidFill>
              <a:latin typeface="Cambria"/>
              <a:ea typeface="Cambria"/>
              <a:cs typeface="Cambria"/>
              <a:sym typeface="Cambria"/>
            </a:endParaRPr>
          </a:p>
          <a:p>
            <a:pPr indent="0" lvl="0" marL="0" rtl="0" algn="l">
              <a:lnSpc>
                <a:spcPct val="115000"/>
              </a:lnSpc>
              <a:spcBef>
                <a:spcPts val="0"/>
              </a:spcBef>
              <a:spcAft>
                <a:spcPts val="0"/>
              </a:spcAft>
              <a:buNone/>
            </a:pPr>
            <a:r>
              <a:rPr lang="en-US" sz="1300">
                <a:solidFill>
                  <a:srgbClr val="3B7F96"/>
                </a:solidFill>
                <a:latin typeface="Cambria"/>
                <a:ea typeface="Cambria"/>
                <a:cs typeface="Cambria"/>
                <a:sym typeface="Cambria"/>
              </a:rPr>
              <a:t>Low-carbon growth this decade will generate over 35 million jobs.</a:t>
            </a:r>
            <a:endParaRPr sz="1300">
              <a:solidFill>
                <a:srgbClr val="3B7F96"/>
              </a:solidFill>
              <a:latin typeface="Cambria"/>
              <a:ea typeface="Cambria"/>
              <a:cs typeface="Cambria"/>
              <a:sym typeface="Cambria"/>
            </a:endParaRPr>
          </a:p>
          <a:p>
            <a:pPr indent="0" lvl="0" marL="0" rtl="0" algn="l">
              <a:lnSpc>
                <a:spcPct val="115000"/>
              </a:lnSpc>
              <a:spcBef>
                <a:spcPts val="0"/>
              </a:spcBef>
              <a:spcAft>
                <a:spcPts val="0"/>
              </a:spcAft>
              <a:buNone/>
            </a:pPr>
            <a:r>
              <a:rPr lang="en-US" sz="1300">
                <a:solidFill>
                  <a:srgbClr val="3B7F96"/>
                </a:solidFill>
                <a:latin typeface="Cambria"/>
                <a:ea typeface="Cambria"/>
                <a:cs typeface="Cambria"/>
                <a:sym typeface="Cambria"/>
              </a:rPr>
              <a:t>(Systemiq, 2020)</a:t>
            </a:r>
            <a:endParaRPr sz="2000">
              <a:solidFill>
                <a:srgbClr val="3B7F96"/>
              </a:solidFill>
              <a:latin typeface="Cambria"/>
              <a:ea typeface="Cambria"/>
              <a:cs typeface="Cambria"/>
              <a:sym typeface="Cambria"/>
            </a:endParaRPr>
          </a:p>
        </p:txBody>
      </p:sp>
      <p:sp>
        <p:nvSpPr>
          <p:cNvPr id="412" name="Google Shape;412;g27e3094c3c2_0_1"/>
          <p:cNvSpPr txBox="1"/>
          <p:nvPr/>
        </p:nvSpPr>
        <p:spPr>
          <a:xfrm>
            <a:off x="10770567" y="5127867"/>
            <a:ext cx="8440800" cy="538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t/>
            </a:r>
            <a:endParaRPr sz="1900">
              <a:latin typeface="Calibri"/>
              <a:ea typeface="Calibri"/>
              <a:cs typeface="Calibri"/>
              <a:sym typeface="Calibri"/>
            </a:endParaRPr>
          </a:p>
        </p:txBody>
      </p:sp>
      <p:sp>
        <p:nvSpPr>
          <p:cNvPr id="413" name="Google Shape;413;g27e3094c3c2_0_1"/>
          <p:cNvSpPr/>
          <p:nvPr/>
        </p:nvSpPr>
        <p:spPr>
          <a:xfrm>
            <a:off x="10610767" y="1066767"/>
            <a:ext cx="956400" cy="815700"/>
          </a:xfrm>
          <a:prstGeom prst="flowChartConnector">
            <a:avLst/>
          </a:prstGeom>
          <a:solidFill>
            <a:srgbClr val="FFFFFF"/>
          </a:solidFill>
          <a:ln cap="flat" cmpd="sng" w="19050">
            <a:solidFill>
              <a:srgbClr val="3B7F96"/>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solidFill>
                <a:srgbClr val="3B7F96"/>
              </a:solidFill>
            </a:endParaRPr>
          </a:p>
        </p:txBody>
      </p:sp>
      <p:sp>
        <p:nvSpPr>
          <p:cNvPr id="414" name="Google Shape;414;g27e3094c3c2_0_1"/>
          <p:cNvSpPr/>
          <p:nvPr/>
        </p:nvSpPr>
        <p:spPr>
          <a:xfrm>
            <a:off x="10860467" y="1186967"/>
            <a:ext cx="483300" cy="512100"/>
          </a:xfrm>
          <a:prstGeom prst="cloudCallout">
            <a:avLst>
              <a:gd fmla="val -20833" name="adj1"/>
              <a:gd fmla="val 62500" name="adj2"/>
            </a:avLst>
          </a:prstGeom>
          <a:noFill/>
          <a:ln cap="flat" cmpd="sng" w="19050">
            <a:solidFill>
              <a:srgbClr val="3B7F96"/>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4639">
            <a:alpha val="82745"/>
          </a:srgbClr>
        </a:solidFill>
      </p:bgPr>
    </p:bg>
    <p:spTree>
      <p:nvGrpSpPr>
        <p:cNvPr id="125" name="Shape 125"/>
        <p:cNvGrpSpPr/>
        <p:nvPr/>
      </p:nvGrpSpPr>
      <p:grpSpPr>
        <a:xfrm>
          <a:off x="0" y="0"/>
          <a:ext cx="0" cy="0"/>
          <a:chOff x="0" y="0"/>
          <a:chExt cx="0" cy="0"/>
        </a:xfrm>
      </p:grpSpPr>
      <p:cxnSp>
        <p:nvCxnSpPr>
          <p:cNvPr id="126" name="Google Shape;126;p2"/>
          <p:cNvCxnSpPr/>
          <p:nvPr/>
        </p:nvCxnSpPr>
        <p:spPr>
          <a:xfrm rot="10800000">
            <a:off x="9043812" y="2011680"/>
            <a:ext cx="3288510" cy="0"/>
          </a:xfrm>
          <a:prstGeom prst="straightConnector1">
            <a:avLst/>
          </a:prstGeom>
          <a:noFill/>
          <a:ln cap="flat" cmpd="sng" w="9525">
            <a:solidFill>
              <a:srgbClr val="A4A4B4"/>
            </a:solidFill>
            <a:prstDash val="solid"/>
            <a:round/>
            <a:headEnd len="sm" w="sm" type="none"/>
            <a:tailEnd len="sm" w="sm" type="none"/>
          </a:ln>
        </p:spPr>
      </p:cxnSp>
      <p:sp>
        <p:nvSpPr>
          <p:cNvPr id="127" name="Google Shape;127;p2"/>
          <p:cNvSpPr txBox="1"/>
          <p:nvPr/>
        </p:nvSpPr>
        <p:spPr>
          <a:xfrm>
            <a:off x="9355269" y="1196896"/>
            <a:ext cx="2545823" cy="410241"/>
          </a:xfrm>
          <a:prstGeom prst="rect">
            <a:avLst/>
          </a:prstGeom>
          <a:noFill/>
          <a:ln>
            <a:noFill/>
          </a:ln>
        </p:spPr>
        <p:txBody>
          <a:bodyPr anchorCtr="0" anchor="t" bIns="0" lIns="0" spcFirstLastPara="1" rIns="0" wrap="square" tIns="0">
            <a:spAutoFit/>
          </a:bodyPr>
          <a:lstStyle/>
          <a:p>
            <a:pPr indent="-228611" lvl="0" marL="431822" marR="0" rtl="0" algn="l">
              <a:spcBef>
                <a:spcPts val="0"/>
              </a:spcBef>
              <a:spcAft>
                <a:spcPts val="0"/>
              </a:spcAft>
              <a:buClr>
                <a:srgbClr val="D1D1CB"/>
              </a:buClr>
              <a:buSzPts val="1200"/>
              <a:buFont typeface="Noto Sans Symbols"/>
              <a:buChar char="⮚"/>
            </a:pPr>
            <a:r>
              <a:rPr b="0" i="0" lang="en-US" sz="1333" u="none" cap="none" strike="noStrike">
                <a:solidFill>
                  <a:srgbClr val="D1D1CB"/>
                </a:solidFill>
                <a:latin typeface="Open Sans Light"/>
                <a:ea typeface="Open Sans Light"/>
                <a:cs typeface="Open Sans Light"/>
                <a:sym typeface="Open Sans Light"/>
              </a:rPr>
              <a:t>IPCC Special Report that coined Net Zero</a:t>
            </a:r>
            <a:endParaRPr/>
          </a:p>
        </p:txBody>
      </p:sp>
      <p:sp>
        <p:nvSpPr>
          <p:cNvPr id="128" name="Google Shape;128;p2"/>
          <p:cNvSpPr txBox="1"/>
          <p:nvPr/>
        </p:nvSpPr>
        <p:spPr>
          <a:xfrm>
            <a:off x="9350189" y="2377771"/>
            <a:ext cx="2333169" cy="410241"/>
          </a:xfrm>
          <a:prstGeom prst="rect">
            <a:avLst/>
          </a:prstGeom>
          <a:noFill/>
          <a:ln>
            <a:noFill/>
          </a:ln>
        </p:spPr>
        <p:txBody>
          <a:bodyPr anchorCtr="0" anchor="t" bIns="0" lIns="0" spcFirstLastPara="1" rIns="0" wrap="square" tIns="0">
            <a:spAutoFit/>
          </a:bodyPr>
          <a:lstStyle/>
          <a:p>
            <a:pPr indent="-228611" lvl="0" marL="431822" marR="0" rtl="0" algn="l">
              <a:spcBef>
                <a:spcPts val="0"/>
              </a:spcBef>
              <a:spcAft>
                <a:spcPts val="0"/>
              </a:spcAft>
              <a:buClr>
                <a:srgbClr val="D1D1CB"/>
              </a:buClr>
              <a:buSzPts val="1200"/>
              <a:buFont typeface="Noto Sans Symbols"/>
              <a:buChar char="⮚"/>
            </a:pPr>
            <a:r>
              <a:rPr b="0" i="0" lang="en-US" sz="1333" u="none" cap="none" strike="noStrike">
                <a:solidFill>
                  <a:srgbClr val="D1D1CB"/>
                </a:solidFill>
                <a:latin typeface="Open Sans Light"/>
                <a:ea typeface="Open Sans Light"/>
                <a:cs typeface="Open Sans Light"/>
                <a:sym typeface="Open Sans Light"/>
              </a:rPr>
              <a:t>UN’s High Level Expert Group on Net Zero</a:t>
            </a:r>
            <a:endParaRPr/>
          </a:p>
        </p:txBody>
      </p:sp>
      <p:cxnSp>
        <p:nvCxnSpPr>
          <p:cNvPr id="129" name="Google Shape;129;p2"/>
          <p:cNvCxnSpPr/>
          <p:nvPr/>
        </p:nvCxnSpPr>
        <p:spPr>
          <a:xfrm rot="10800000">
            <a:off x="9043813" y="3230880"/>
            <a:ext cx="3288510" cy="0"/>
          </a:xfrm>
          <a:prstGeom prst="straightConnector1">
            <a:avLst/>
          </a:prstGeom>
          <a:noFill/>
          <a:ln cap="flat" cmpd="sng" w="9525">
            <a:solidFill>
              <a:srgbClr val="A4A4B4"/>
            </a:solidFill>
            <a:prstDash val="solid"/>
            <a:round/>
            <a:headEnd len="sm" w="sm" type="none"/>
            <a:tailEnd len="sm" w="sm" type="none"/>
          </a:ln>
        </p:spPr>
      </p:cxnSp>
      <p:sp>
        <p:nvSpPr>
          <p:cNvPr id="130" name="Google Shape;130;p2"/>
          <p:cNvSpPr txBox="1"/>
          <p:nvPr/>
        </p:nvSpPr>
        <p:spPr>
          <a:xfrm>
            <a:off x="9350189" y="3596971"/>
            <a:ext cx="2333169" cy="205121"/>
          </a:xfrm>
          <a:prstGeom prst="rect">
            <a:avLst/>
          </a:prstGeom>
          <a:noFill/>
          <a:ln>
            <a:noFill/>
          </a:ln>
        </p:spPr>
        <p:txBody>
          <a:bodyPr anchorCtr="0" anchor="t" bIns="0" lIns="0" spcFirstLastPara="1" rIns="0" wrap="square" tIns="0">
            <a:spAutoFit/>
          </a:bodyPr>
          <a:lstStyle/>
          <a:p>
            <a:pPr indent="-228611" lvl="0" marL="431822" marR="0" rtl="0" algn="l">
              <a:spcBef>
                <a:spcPts val="0"/>
              </a:spcBef>
              <a:spcAft>
                <a:spcPts val="0"/>
              </a:spcAft>
              <a:buClr>
                <a:srgbClr val="FFFFFF"/>
              </a:buClr>
              <a:buSzPts val="1200"/>
              <a:buFont typeface="Noto Sans Symbols"/>
              <a:buChar char="⮚"/>
            </a:pPr>
            <a:r>
              <a:rPr b="0" i="0" lang="en-US" sz="1333" u="none" cap="none" strike="noStrike">
                <a:solidFill>
                  <a:srgbClr val="D1D1CB"/>
                </a:solidFill>
                <a:latin typeface="Open Sans Light"/>
                <a:ea typeface="Open Sans Light"/>
                <a:cs typeface="Open Sans Light"/>
                <a:sym typeface="Open Sans Light"/>
              </a:rPr>
              <a:t>ISO Net Zero guidelines</a:t>
            </a:r>
            <a:endParaRPr/>
          </a:p>
        </p:txBody>
      </p:sp>
      <p:cxnSp>
        <p:nvCxnSpPr>
          <p:cNvPr id="131" name="Google Shape;131;p2"/>
          <p:cNvCxnSpPr/>
          <p:nvPr/>
        </p:nvCxnSpPr>
        <p:spPr>
          <a:xfrm rot="10800000">
            <a:off x="8866652" y="4450080"/>
            <a:ext cx="3288510" cy="0"/>
          </a:xfrm>
          <a:prstGeom prst="straightConnector1">
            <a:avLst/>
          </a:prstGeom>
          <a:noFill/>
          <a:ln cap="flat" cmpd="sng" w="9525">
            <a:solidFill>
              <a:srgbClr val="A4A4B4"/>
            </a:solidFill>
            <a:prstDash val="solid"/>
            <a:round/>
            <a:headEnd len="sm" w="sm" type="none"/>
            <a:tailEnd len="sm" w="sm" type="none"/>
          </a:ln>
        </p:spPr>
      </p:cxnSp>
      <p:grpSp>
        <p:nvGrpSpPr>
          <p:cNvPr id="132" name="Google Shape;132;p2"/>
          <p:cNvGrpSpPr/>
          <p:nvPr/>
        </p:nvGrpSpPr>
        <p:grpSpPr>
          <a:xfrm>
            <a:off x="629323" y="1829825"/>
            <a:ext cx="4444363" cy="2687167"/>
            <a:chOff x="-144362" y="269937"/>
            <a:chExt cx="8888726" cy="3615557"/>
          </a:xfrm>
        </p:grpSpPr>
        <p:sp>
          <p:nvSpPr>
            <p:cNvPr id="133" name="Google Shape;133;p2"/>
            <p:cNvSpPr txBox="1"/>
            <p:nvPr/>
          </p:nvSpPr>
          <p:spPr>
            <a:xfrm>
              <a:off x="-73938" y="269937"/>
              <a:ext cx="8818302" cy="873342"/>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b="1" i="0" lang="en-US" sz="2400" u="none" cap="none" strike="noStrike">
                  <a:solidFill>
                    <a:srgbClr val="D1D1CB"/>
                  </a:solidFill>
                  <a:latin typeface="Oswald"/>
                  <a:ea typeface="Oswald"/>
                  <a:cs typeface="Oswald"/>
                  <a:sym typeface="Oswald"/>
                </a:rPr>
                <a:t>About Oxford Net Zero</a:t>
              </a:r>
              <a:endParaRPr/>
            </a:p>
          </p:txBody>
        </p:sp>
        <p:sp>
          <p:nvSpPr>
            <p:cNvPr id="134" name="Google Shape;134;p2"/>
            <p:cNvSpPr txBox="1"/>
            <p:nvPr/>
          </p:nvSpPr>
          <p:spPr>
            <a:xfrm>
              <a:off x="-144362" y="1897764"/>
              <a:ext cx="6049926" cy="198773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600" u="none" cap="none" strike="noStrike">
                  <a:solidFill>
                    <a:srgbClr val="D1D1CB"/>
                  </a:solidFill>
                  <a:latin typeface="Open Sans Light"/>
                  <a:ea typeface="Open Sans Light"/>
                  <a:cs typeface="Open Sans Light"/>
                  <a:sym typeface="Open Sans Light"/>
                </a:rPr>
                <a:t>Mission:</a:t>
              </a:r>
              <a:endParaRPr/>
            </a:p>
            <a:p>
              <a:pPr indent="0" lvl="0" marL="0" marR="0" rtl="0" algn="l">
                <a:spcBef>
                  <a:spcPts val="0"/>
                </a:spcBef>
                <a:spcAft>
                  <a:spcPts val="0"/>
                </a:spcAft>
                <a:buNone/>
              </a:pPr>
              <a:r>
                <a:rPr b="0" i="0" lang="en-US" sz="1600" u="none" cap="none" strike="noStrike">
                  <a:solidFill>
                    <a:srgbClr val="D1D1CB"/>
                  </a:solidFill>
                  <a:latin typeface="Open Sans Light"/>
                  <a:ea typeface="Open Sans Light"/>
                  <a:cs typeface="Open Sans Light"/>
                  <a:sym typeface="Open Sans Light"/>
                </a:rPr>
                <a:t>To inform effective and ambitious climate action among those setting net zero targets in institutions and governments across the globe. </a:t>
              </a:r>
              <a:endParaRPr/>
            </a:p>
          </p:txBody>
        </p:sp>
      </p:grpSp>
      <p:pic>
        <p:nvPicPr>
          <p:cNvPr descr="brown and white concrete building" id="135" name="Google Shape;135;p2"/>
          <p:cNvPicPr preferRelativeResize="0"/>
          <p:nvPr/>
        </p:nvPicPr>
        <p:blipFill rotWithShape="1">
          <a:blip r:embed="rId3">
            <a:alphaModFix/>
          </a:blip>
          <a:srcRect b="0" l="0" r="0" t="0"/>
          <a:stretch/>
        </p:blipFill>
        <p:spPr>
          <a:xfrm>
            <a:off x="4442474" y="0"/>
            <a:ext cx="4902990" cy="6857997"/>
          </a:xfrm>
          <a:prstGeom prst="rect">
            <a:avLst/>
          </a:prstGeom>
          <a:noFill/>
          <a:ln>
            <a:noFill/>
          </a:ln>
        </p:spPr>
      </p:pic>
      <p:cxnSp>
        <p:nvCxnSpPr>
          <p:cNvPr id="136" name="Google Shape;136;p2"/>
          <p:cNvCxnSpPr/>
          <p:nvPr/>
        </p:nvCxnSpPr>
        <p:spPr>
          <a:xfrm rot="10800000">
            <a:off x="9345464" y="792480"/>
            <a:ext cx="2841812" cy="0"/>
          </a:xfrm>
          <a:prstGeom prst="straightConnector1">
            <a:avLst/>
          </a:prstGeom>
          <a:noFill/>
          <a:ln cap="flat" cmpd="sng" w="9525">
            <a:solidFill>
              <a:srgbClr val="A4A4B4"/>
            </a:solidFill>
            <a:prstDash val="solid"/>
            <a:round/>
            <a:headEnd len="sm" w="sm" type="none"/>
            <a:tailEnd len="sm" w="sm" type="none"/>
          </a:ln>
        </p:spPr>
      </p:cxnSp>
      <p:sp>
        <p:nvSpPr>
          <p:cNvPr id="137" name="Google Shape;137;p2"/>
          <p:cNvSpPr txBox="1"/>
          <p:nvPr/>
        </p:nvSpPr>
        <p:spPr>
          <a:xfrm>
            <a:off x="9350189" y="4761117"/>
            <a:ext cx="2302325" cy="410241"/>
          </a:xfrm>
          <a:prstGeom prst="rect">
            <a:avLst/>
          </a:prstGeom>
          <a:noFill/>
          <a:ln>
            <a:noFill/>
          </a:ln>
        </p:spPr>
        <p:txBody>
          <a:bodyPr anchorCtr="0" anchor="t" bIns="0" lIns="0" spcFirstLastPara="1" rIns="0" wrap="square" tIns="0">
            <a:spAutoFit/>
          </a:bodyPr>
          <a:lstStyle/>
          <a:p>
            <a:pPr indent="-228611" lvl="0" marL="431822" marR="0" rtl="0" algn="l">
              <a:spcBef>
                <a:spcPts val="0"/>
              </a:spcBef>
              <a:spcAft>
                <a:spcPts val="0"/>
              </a:spcAft>
              <a:buClr>
                <a:srgbClr val="D1D1CB"/>
              </a:buClr>
              <a:buSzPts val="1200"/>
              <a:buFont typeface="Noto Sans Symbols"/>
              <a:buChar char="⮚"/>
            </a:pPr>
            <a:r>
              <a:rPr b="0" i="0" lang="en-US" sz="1333" u="none" cap="none" strike="noStrike">
                <a:solidFill>
                  <a:srgbClr val="D1D1CB"/>
                </a:solidFill>
                <a:latin typeface="Open Sans Light"/>
                <a:ea typeface="Open Sans Light"/>
                <a:cs typeface="Open Sans Light"/>
                <a:sym typeface="Open Sans Light"/>
              </a:rPr>
              <a:t>Oxford Offsetting Principles</a:t>
            </a:r>
            <a:endParaRPr/>
          </a:p>
        </p:txBody>
      </p:sp>
      <p:cxnSp>
        <p:nvCxnSpPr>
          <p:cNvPr id="138" name="Google Shape;138;p2"/>
          <p:cNvCxnSpPr/>
          <p:nvPr/>
        </p:nvCxnSpPr>
        <p:spPr>
          <a:xfrm rot="10800000">
            <a:off x="9350189" y="5669280"/>
            <a:ext cx="2906788" cy="0"/>
          </a:xfrm>
          <a:prstGeom prst="straightConnector1">
            <a:avLst/>
          </a:prstGeom>
          <a:noFill/>
          <a:ln cap="flat" cmpd="sng" w="9525">
            <a:solidFill>
              <a:srgbClr val="A4A4B4"/>
            </a:solidFill>
            <a:prstDash val="solid"/>
            <a:round/>
            <a:headEnd len="sm" w="sm" type="none"/>
            <a:tailEnd len="sm" w="sm" type="none"/>
          </a:ln>
        </p:spPr>
      </p:cxnSp>
      <p:sp>
        <p:nvSpPr>
          <p:cNvPr id="139" name="Google Shape;139;p2"/>
          <p:cNvSpPr txBox="1"/>
          <p:nvPr/>
        </p:nvSpPr>
        <p:spPr>
          <a:xfrm>
            <a:off x="9355269" y="6035370"/>
            <a:ext cx="1990585" cy="205121"/>
          </a:xfrm>
          <a:prstGeom prst="rect">
            <a:avLst/>
          </a:prstGeom>
          <a:noFill/>
          <a:ln>
            <a:noFill/>
          </a:ln>
        </p:spPr>
        <p:txBody>
          <a:bodyPr anchorCtr="0" anchor="t" bIns="0" lIns="0" spcFirstLastPara="1" rIns="0" wrap="square" tIns="0">
            <a:spAutoFit/>
          </a:bodyPr>
          <a:lstStyle/>
          <a:p>
            <a:pPr indent="-228611" lvl="0" marL="431822" marR="0" rtl="0" algn="l">
              <a:spcBef>
                <a:spcPts val="0"/>
              </a:spcBef>
              <a:spcAft>
                <a:spcPts val="0"/>
              </a:spcAft>
              <a:buClr>
                <a:srgbClr val="D1D1CB"/>
              </a:buClr>
              <a:buSzPts val="1200"/>
              <a:buFont typeface="Noto Sans Symbols"/>
              <a:buChar char="⮚"/>
            </a:pPr>
            <a:r>
              <a:rPr b="0" i="0" lang="en-US" sz="1333" u="none" cap="none" strike="noStrike">
                <a:solidFill>
                  <a:srgbClr val="D1D1CB"/>
                </a:solidFill>
                <a:latin typeface="Open Sans Light"/>
                <a:ea typeface="Open Sans Light"/>
                <a:cs typeface="Open Sans Light"/>
                <a:sym typeface="Open Sans Light"/>
              </a:rPr>
              <a:t>Net Zero tracker</a:t>
            </a:r>
            <a:endParaRPr/>
          </a:p>
        </p:txBody>
      </p:sp>
      <p:sp>
        <p:nvSpPr>
          <p:cNvPr id="140" name="Google Shape;140;p2"/>
          <p:cNvSpPr txBox="1"/>
          <p:nvPr/>
        </p:nvSpPr>
        <p:spPr>
          <a:xfrm>
            <a:off x="9884075" y="151285"/>
            <a:ext cx="4409100" cy="328200"/>
          </a:xfrm>
          <a:prstGeom prst="rect">
            <a:avLst/>
          </a:prstGeom>
          <a:noFill/>
          <a:ln>
            <a:noFill/>
          </a:ln>
        </p:spPr>
        <p:txBody>
          <a:bodyPr anchorCtr="0" anchor="t" bIns="0" lIns="0" spcFirstLastPara="1" rIns="0" wrap="square" tIns="0">
            <a:spAutoFit/>
          </a:bodyPr>
          <a:lstStyle/>
          <a:p>
            <a:pPr indent="0" lvl="0" marL="0" marR="0" rtl="0" algn="l">
              <a:lnSpc>
                <a:spcPct val="281293"/>
              </a:lnSpc>
              <a:spcBef>
                <a:spcPts val="0"/>
              </a:spcBef>
              <a:spcAft>
                <a:spcPts val="0"/>
              </a:spcAft>
              <a:buNone/>
            </a:pPr>
            <a:r>
              <a:rPr b="1" i="0" lang="en-US" sz="2133" u="none" cap="none" strike="noStrike">
                <a:solidFill>
                  <a:srgbClr val="D1D1CB"/>
                </a:solidFill>
                <a:latin typeface="Oswald"/>
                <a:ea typeface="Oswald"/>
                <a:cs typeface="Oswald"/>
                <a:sym typeface="Oswald"/>
              </a:rPr>
              <a:t>Key Contributions</a:t>
            </a:r>
            <a:endParaRPr/>
          </a:p>
        </p:txBody>
      </p:sp>
      <p:pic>
        <p:nvPicPr>
          <p:cNvPr descr="page1image17998160" id="141" name="Google Shape;141;p2"/>
          <p:cNvPicPr preferRelativeResize="0"/>
          <p:nvPr/>
        </p:nvPicPr>
        <p:blipFill rotWithShape="1">
          <a:blip r:embed="rId4">
            <a:alphaModFix/>
          </a:blip>
          <a:srcRect b="0" l="0" r="0" t="0"/>
          <a:stretch/>
        </p:blipFill>
        <p:spPr>
          <a:xfrm>
            <a:off x="203200" y="127000"/>
            <a:ext cx="1828800" cy="901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pic>
        <p:nvPicPr>
          <p:cNvPr id="419" name="Google Shape;419;p17"/>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420" name="Google Shape;420;p17"/>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421" name="Google Shape;421;p17"/>
          <p:cNvSpPr txBox="1"/>
          <p:nvPr/>
        </p:nvSpPr>
        <p:spPr>
          <a:xfrm>
            <a:off x="1819856" y="239929"/>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US Examples coming from local and regional govt</a:t>
            </a:r>
            <a:endParaRPr/>
          </a:p>
        </p:txBody>
      </p:sp>
      <p:pic>
        <p:nvPicPr>
          <p:cNvPr descr="A map of the united states&#10;&#10;Description automatically generated" id="422" name="Google Shape;422;p17"/>
          <p:cNvPicPr preferRelativeResize="0"/>
          <p:nvPr/>
        </p:nvPicPr>
        <p:blipFill rotWithShape="1">
          <a:blip r:embed="rId4">
            <a:alphaModFix/>
          </a:blip>
          <a:srcRect b="3498" l="0" r="0" t="11595"/>
          <a:stretch/>
        </p:blipFill>
        <p:spPr>
          <a:xfrm>
            <a:off x="652425" y="1621558"/>
            <a:ext cx="6752029" cy="4299621"/>
          </a:xfrm>
          <a:prstGeom prst="rect">
            <a:avLst/>
          </a:prstGeom>
          <a:noFill/>
          <a:ln>
            <a:noFill/>
          </a:ln>
        </p:spPr>
      </p:pic>
      <p:sp>
        <p:nvSpPr>
          <p:cNvPr id="423" name="Google Shape;423;p17"/>
          <p:cNvSpPr txBox="1"/>
          <p:nvPr/>
        </p:nvSpPr>
        <p:spPr>
          <a:xfrm>
            <a:off x="0" y="6479571"/>
            <a:ext cx="27432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Open Sans Light"/>
                <a:ea typeface="Open Sans Light"/>
                <a:cs typeface="Open Sans Light"/>
                <a:sym typeface="Open Sans Light"/>
              </a:rPr>
              <a:t>Map Source: </a:t>
            </a:r>
            <a:r>
              <a:rPr i="1" lang="en-US" sz="1200" u="sng">
                <a:solidFill>
                  <a:schemeClr val="dk1"/>
                </a:solidFill>
                <a:latin typeface="Open Sans Light"/>
                <a:ea typeface="Open Sans Light"/>
                <a:cs typeface="Open Sans Light"/>
                <a:sym typeface="Open Sans Light"/>
                <a:hlinkClick r:id="rId5">
                  <a:extLst>
                    <a:ext uri="{A12FA001-AC4F-418D-AE19-62706E023703}">
                      <ahyp:hlinkClr val="tx"/>
                    </a:ext>
                  </a:extLst>
                </a:hlinkClick>
              </a:rPr>
              <a:t>Openclipart.org</a:t>
            </a:r>
            <a:endParaRPr i="1" sz="1200">
              <a:solidFill>
                <a:schemeClr val="dk1"/>
              </a:solidFill>
              <a:latin typeface="Open Sans Light"/>
              <a:ea typeface="Open Sans Light"/>
              <a:cs typeface="Open Sans Light"/>
              <a:sym typeface="Open Sans Light"/>
            </a:endParaRPr>
          </a:p>
        </p:txBody>
      </p:sp>
      <p:sp>
        <p:nvSpPr>
          <p:cNvPr id="424" name="Google Shape;424;p17"/>
          <p:cNvSpPr/>
          <p:nvPr/>
        </p:nvSpPr>
        <p:spPr>
          <a:xfrm>
            <a:off x="7685403" y="1214412"/>
            <a:ext cx="4177946" cy="1657997"/>
          </a:xfrm>
          <a:custGeom>
            <a:rect b="b" l="l" r="r" t="t"/>
            <a:pathLst>
              <a:path extrusionOk="0" h="120000" w="120000">
                <a:moveTo>
                  <a:pt x="0" y="0"/>
                </a:moveTo>
                <a:lnTo>
                  <a:pt x="120000" y="0"/>
                </a:lnTo>
                <a:lnTo>
                  <a:pt x="120000" y="120000"/>
                </a:lnTo>
                <a:lnTo>
                  <a:pt x="0" y="120000"/>
                </a:lnTo>
                <a:close/>
              </a:path>
              <a:path extrusionOk="0" fill="none" h="120000" w="120000">
                <a:moveTo>
                  <a:pt x="-10000" y="22500"/>
                </a:moveTo>
                <a:lnTo>
                  <a:pt x="-20000" y="22500"/>
                </a:lnTo>
                <a:lnTo>
                  <a:pt x="-37685" y="86950"/>
                </a:lnTo>
              </a:path>
            </a:pathLst>
          </a:custGeom>
          <a:solidFill>
            <a:srgbClr val="F2F2F2"/>
          </a:solidFill>
          <a:ln cap="flat" cmpd="sng" w="28575">
            <a:solidFill>
              <a:srgbClr val="3D7F97"/>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u="sng">
                <a:solidFill>
                  <a:srgbClr val="595959"/>
                </a:solidFill>
                <a:latin typeface="Oswald"/>
                <a:ea typeface="Oswald"/>
                <a:cs typeface="Oswald"/>
                <a:sym typeface="Oswald"/>
                <a:hlinkClick r:id="rId6">
                  <a:extLst>
                    <a:ext uri="{A12FA001-AC4F-418D-AE19-62706E023703}">
                      <ahyp:hlinkClr val="tx"/>
                    </a:ext>
                  </a:extLst>
                </a:hlinkClick>
              </a:rPr>
              <a:t>MA: </a:t>
            </a:r>
            <a:r>
              <a:rPr lang="en-US" sz="1600" u="sng">
                <a:solidFill>
                  <a:srgbClr val="595959"/>
                </a:solidFill>
                <a:latin typeface="Oswald"/>
                <a:ea typeface="Oswald"/>
                <a:cs typeface="Oswald"/>
                <a:sym typeface="Oswald"/>
                <a:hlinkClick r:id="rId7">
                  <a:extLst>
                    <a:ext uri="{A12FA001-AC4F-418D-AE19-62706E023703}">
                      <ahyp:hlinkClr val="tx"/>
                    </a:ext>
                  </a:extLst>
                </a:hlinkClick>
              </a:rPr>
              <a:t>Stretch energy and municipal opt-in</a:t>
            </a:r>
            <a:endParaRPr sz="1600">
              <a:solidFill>
                <a:srgbClr val="595959"/>
              </a:solidFill>
              <a:latin typeface="Oswald"/>
              <a:ea typeface="Oswald"/>
              <a:cs typeface="Oswald"/>
              <a:sym typeface="Oswald"/>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3-stringency building energy code.</a:t>
            </a:r>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The most stringent code (the “Stretch code”) has been adopted by 300 MA municipalities. </a:t>
            </a:r>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The Stretch Code is aligned with the State 2050 net-zero goal and is valid for new constructions. </a:t>
            </a:r>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Buildings switch from fossil fuel heating and cooking to electrical services + PV installation.</a:t>
            </a:r>
            <a:endParaRPr sz="1200">
              <a:solidFill>
                <a:srgbClr val="595959"/>
              </a:solidFill>
              <a:latin typeface="Open Sans Light"/>
              <a:ea typeface="Open Sans Light"/>
              <a:cs typeface="Open Sans Light"/>
              <a:sym typeface="Open Sans Light"/>
            </a:endParaRPr>
          </a:p>
          <a:p>
            <a:pPr indent="-209550" lvl="0" marL="285750" marR="0" rtl="0" algn="l">
              <a:spcBef>
                <a:spcPts val="0"/>
              </a:spcBef>
              <a:spcAft>
                <a:spcPts val="0"/>
              </a:spcAft>
              <a:buClr>
                <a:schemeClr val="dk1"/>
              </a:buClr>
              <a:buSzPts val="1200"/>
              <a:buFont typeface="Arial"/>
              <a:buNone/>
            </a:pPr>
            <a:r>
              <a:t/>
            </a:r>
            <a:endParaRPr sz="1200">
              <a:solidFill>
                <a:srgbClr val="595959"/>
              </a:solidFill>
              <a:latin typeface="Open Sans Light"/>
              <a:ea typeface="Open Sans Light"/>
              <a:cs typeface="Open Sans Light"/>
              <a:sym typeface="Open Sans Light"/>
            </a:endParaRPr>
          </a:p>
          <a:p>
            <a:pPr indent="0" lvl="0" marL="0" marR="0" rtl="0" algn="l">
              <a:spcBef>
                <a:spcPts val="0"/>
              </a:spcBef>
              <a:spcAft>
                <a:spcPts val="0"/>
              </a:spcAft>
              <a:buNone/>
            </a:pPr>
            <a:r>
              <a:t/>
            </a:r>
            <a:endParaRPr sz="1400">
              <a:solidFill>
                <a:srgbClr val="595959"/>
              </a:solidFill>
              <a:latin typeface="Open Sans Light"/>
              <a:ea typeface="Open Sans Light"/>
              <a:cs typeface="Open Sans Light"/>
              <a:sym typeface="Open Sans Light"/>
            </a:endParaRPr>
          </a:p>
        </p:txBody>
      </p:sp>
      <p:sp>
        <p:nvSpPr>
          <p:cNvPr id="425" name="Google Shape;425;p17"/>
          <p:cNvSpPr/>
          <p:nvPr/>
        </p:nvSpPr>
        <p:spPr>
          <a:xfrm>
            <a:off x="7685403" y="3001701"/>
            <a:ext cx="4177946" cy="1833329"/>
          </a:xfrm>
          <a:custGeom>
            <a:rect b="b" l="l" r="r" t="t"/>
            <a:pathLst>
              <a:path extrusionOk="0" h="120000" w="120000">
                <a:moveTo>
                  <a:pt x="0" y="0"/>
                </a:moveTo>
                <a:lnTo>
                  <a:pt x="120000" y="0"/>
                </a:lnTo>
                <a:lnTo>
                  <a:pt x="120000" y="120000"/>
                </a:lnTo>
                <a:lnTo>
                  <a:pt x="0" y="120000"/>
                </a:lnTo>
                <a:close/>
              </a:path>
              <a:path extrusionOk="0" fill="none" h="120000" w="120000">
                <a:moveTo>
                  <a:pt x="-10000" y="22500"/>
                </a:moveTo>
                <a:lnTo>
                  <a:pt x="-20000" y="22500"/>
                </a:lnTo>
                <a:lnTo>
                  <a:pt x="-172357" y="69359"/>
                </a:lnTo>
              </a:path>
            </a:pathLst>
          </a:custGeom>
          <a:solidFill>
            <a:srgbClr val="F2F2F2"/>
          </a:solidFill>
          <a:ln cap="flat" cmpd="sng" w="28575">
            <a:solidFill>
              <a:srgbClr val="3D7F97"/>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u="sng">
                <a:solidFill>
                  <a:srgbClr val="595959"/>
                </a:solidFill>
                <a:latin typeface="Oswald"/>
                <a:ea typeface="Oswald"/>
                <a:cs typeface="Oswald"/>
                <a:sym typeface="Oswald"/>
                <a:hlinkClick r:id="rId8">
                  <a:extLst>
                    <a:ext uri="{A12FA001-AC4F-418D-AE19-62706E023703}">
                      <ahyp:hlinkClr val="tx"/>
                    </a:ext>
                  </a:extLst>
                </a:hlinkClick>
              </a:rPr>
              <a:t>CA: </a:t>
            </a:r>
            <a:r>
              <a:rPr lang="en-US" sz="1600" u="sng">
                <a:solidFill>
                  <a:srgbClr val="595959"/>
                </a:solidFill>
                <a:latin typeface="Oswald"/>
                <a:ea typeface="Oswald"/>
                <a:cs typeface="Oswald"/>
                <a:sym typeface="Oswald"/>
                <a:hlinkClick r:id="rId9">
                  <a:extLst>
                    <a:ext uri="{A12FA001-AC4F-418D-AE19-62706E023703}">
                      <ahyp:hlinkClr val="tx"/>
                    </a:ext>
                  </a:extLst>
                </a:hlinkClick>
              </a:rPr>
              <a:t>Advanced Clean Cars II</a:t>
            </a:r>
            <a:endParaRPr sz="1600">
              <a:solidFill>
                <a:srgbClr val="595959"/>
              </a:solidFill>
              <a:latin typeface="Oswald"/>
              <a:ea typeface="Oswald"/>
              <a:cs typeface="Oswald"/>
              <a:sym typeface="Oswald"/>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New passenger cars, trucks and SUVs sold in California to be “net zero” by 2035, with emissions reductions from 2026.</a:t>
            </a:r>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“Net zero vehicles” are electric vehicles, hybrid, and hydrogen-powered vehicles, but 45% of CA’s electricity comes from fossil fuels.</a:t>
            </a:r>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Likely to affect multiple other states that make use of California’s vehicle regulations.</a:t>
            </a:r>
            <a:endParaRPr/>
          </a:p>
          <a:p>
            <a:pPr indent="-209550" lvl="0" marL="285750" marR="0" rtl="0" algn="l">
              <a:spcBef>
                <a:spcPts val="0"/>
              </a:spcBef>
              <a:spcAft>
                <a:spcPts val="0"/>
              </a:spcAft>
              <a:buClr>
                <a:schemeClr val="dk1"/>
              </a:buClr>
              <a:buSzPts val="1200"/>
              <a:buFont typeface="Arial"/>
              <a:buNone/>
            </a:pPr>
            <a:r>
              <a:t/>
            </a:r>
            <a:endParaRPr sz="1200">
              <a:solidFill>
                <a:srgbClr val="595959"/>
              </a:solidFill>
              <a:latin typeface="Open Sans Light"/>
              <a:ea typeface="Open Sans Light"/>
              <a:cs typeface="Open Sans Light"/>
              <a:sym typeface="Open Sans Light"/>
            </a:endParaRPr>
          </a:p>
          <a:p>
            <a:pPr indent="0" lvl="0" marL="0" marR="0" rtl="0" algn="l">
              <a:spcBef>
                <a:spcPts val="0"/>
              </a:spcBef>
              <a:spcAft>
                <a:spcPts val="0"/>
              </a:spcAft>
              <a:buNone/>
            </a:pPr>
            <a:r>
              <a:t/>
            </a:r>
            <a:endParaRPr sz="1400">
              <a:solidFill>
                <a:srgbClr val="595959"/>
              </a:solidFill>
              <a:latin typeface="Open Sans Light"/>
              <a:ea typeface="Open Sans Light"/>
              <a:cs typeface="Open Sans Light"/>
              <a:sym typeface="Open Sans Light"/>
            </a:endParaRPr>
          </a:p>
        </p:txBody>
      </p:sp>
      <p:sp>
        <p:nvSpPr>
          <p:cNvPr id="426" name="Google Shape;426;p17"/>
          <p:cNvSpPr/>
          <p:nvPr/>
        </p:nvSpPr>
        <p:spPr>
          <a:xfrm>
            <a:off x="7685403" y="4964322"/>
            <a:ext cx="4177946" cy="1653749"/>
          </a:xfrm>
          <a:custGeom>
            <a:rect b="b" l="l" r="r" t="t"/>
            <a:pathLst>
              <a:path extrusionOk="0" h="120000" w="120000">
                <a:moveTo>
                  <a:pt x="0" y="0"/>
                </a:moveTo>
                <a:lnTo>
                  <a:pt x="120000" y="0"/>
                </a:lnTo>
                <a:lnTo>
                  <a:pt x="120000" y="120000"/>
                </a:lnTo>
                <a:lnTo>
                  <a:pt x="0" y="120000"/>
                </a:lnTo>
                <a:close/>
              </a:path>
              <a:path extrusionOk="0" fill="none" h="120000" w="120000">
                <a:moveTo>
                  <a:pt x="-10000" y="22500"/>
                </a:moveTo>
                <a:lnTo>
                  <a:pt x="-20000" y="22500"/>
                </a:lnTo>
                <a:lnTo>
                  <a:pt x="-87383" y="-14074"/>
                </a:lnTo>
              </a:path>
            </a:pathLst>
          </a:custGeom>
          <a:solidFill>
            <a:srgbClr val="F2F2F2"/>
          </a:solidFill>
          <a:ln cap="flat" cmpd="sng" w="28575">
            <a:solidFill>
              <a:srgbClr val="3D7F97"/>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u="sng">
                <a:solidFill>
                  <a:srgbClr val="595959"/>
                </a:solidFill>
                <a:latin typeface="Oswald"/>
                <a:ea typeface="Oswald"/>
                <a:cs typeface="Oswald"/>
                <a:sym typeface="Oswald"/>
                <a:hlinkClick r:id="rId10">
                  <a:extLst>
                    <a:ext uri="{A12FA001-AC4F-418D-AE19-62706E023703}">
                      <ahyp:hlinkClr val="tx"/>
                    </a:ext>
                  </a:extLst>
                </a:hlinkClick>
              </a:rPr>
              <a:t>LA: </a:t>
            </a:r>
            <a:r>
              <a:rPr lang="en-US" sz="1600" u="sng">
                <a:solidFill>
                  <a:srgbClr val="595959"/>
                </a:solidFill>
                <a:latin typeface="Oswald"/>
                <a:ea typeface="Oswald"/>
                <a:cs typeface="Oswald"/>
                <a:sym typeface="Oswald"/>
                <a:hlinkClick r:id="rId11">
                  <a:extLst>
                    <a:ext uri="{A12FA001-AC4F-418D-AE19-62706E023703}">
                      <ahyp:hlinkClr val="tx"/>
                    </a:ext>
                  </a:extLst>
                </a:hlinkClick>
              </a:rPr>
              <a:t>Climate action plan</a:t>
            </a:r>
            <a:endParaRPr sz="1600">
              <a:solidFill>
                <a:srgbClr val="595959"/>
              </a:solidFill>
              <a:latin typeface="Oswald"/>
              <a:ea typeface="Oswald"/>
              <a:cs typeface="Oswald"/>
              <a:sym typeface="Oswald"/>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Transition plan to reach short (-26-28% by 2025), medium (-40-50% by 2030) and long-term transition goals (net zero by 2050).</a:t>
            </a:r>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Just Transition for oil and gas workers to job placements in clean energy</a:t>
            </a:r>
            <a:endParaRPr/>
          </a:p>
          <a:p>
            <a:pPr indent="-285750" lvl="0" marL="285750" marR="0" rtl="0" algn="l">
              <a:spcBef>
                <a:spcPts val="0"/>
              </a:spcBef>
              <a:spcAft>
                <a:spcPts val="0"/>
              </a:spcAft>
              <a:buClr>
                <a:srgbClr val="595959"/>
              </a:buClr>
              <a:buSzPts val="1200"/>
              <a:buFont typeface="Arial"/>
              <a:buChar char="•"/>
            </a:pPr>
            <a:r>
              <a:rPr lang="en-US" sz="1200">
                <a:solidFill>
                  <a:srgbClr val="595959"/>
                </a:solidFill>
                <a:latin typeface="Open Sans Light"/>
                <a:ea typeface="Open Sans Light"/>
                <a:cs typeface="Open Sans Light"/>
                <a:sym typeface="Open Sans Light"/>
              </a:rPr>
              <a:t>Collaboration with local government climate planning to promote convergence of actions</a:t>
            </a:r>
            <a:endParaRPr sz="1200">
              <a:solidFill>
                <a:srgbClr val="595959"/>
              </a:solidFill>
              <a:latin typeface="Open Sans Light"/>
              <a:ea typeface="Open Sans Light"/>
              <a:cs typeface="Open Sans Light"/>
              <a:sym typeface="Open Sans Light"/>
            </a:endParaRPr>
          </a:p>
          <a:p>
            <a:pPr indent="-209550" lvl="0" marL="285750" marR="0" rtl="0" algn="l">
              <a:spcBef>
                <a:spcPts val="0"/>
              </a:spcBef>
              <a:spcAft>
                <a:spcPts val="0"/>
              </a:spcAft>
              <a:buClr>
                <a:schemeClr val="dk1"/>
              </a:buClr>
              <a:buSzPts val="1200"/>
              <a:buFont typeface="Arial"/>
              <a:buNone/>
            </a:pPr>
            <a:r>
              <a:t/>
            </a:r>
            <a:endParaRPr sz="1200">
              <a:solidFill>
                <a:srgbClr val="595959"/>
              </a:solidFill>
              <a:latin typeface="Open Sans Light"/>
              <a:ea typeface="Open Sans Light"/>
              <a:cs typeface="Open Sans Light"/>
              <a:sym typeface="Open Sans Light"/>
            </a:endParaRPr>
          </a:p>
          <a:p>
            <a:pPr indent="0" lvl="0" marL="0" marR="0" rtl="0" algn="l">
              <a:spcBef>
                <a:spcPts val="0"/>
              </a:spcBef>
              <a:spcAft>
                <a:spcPts val="0"/>
              </a:spcAft>
              <a:buNone/>
            </a:pPr>
            <a:r>
              <a:t/>
            </a:r>
            <a:endParaRPr sz="1400">
              <a:solidFill>
                <a:srgbClr val="595959"/>
              </a:solidFill>
              <a:latin typeface="Open Sans Light"/>
              <a:ea typeface="Open Sans Light"/>
              <a:cs typeface="Open Sans Light"/>
              <a:sym typeface="Open Sans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18"/>
          <p:cNvSpPr/>
          <p:nvPr/>
        </p:nvSpPr>
        <p:spPr>
          <a:xfrm>
            <a:off x="360102" y="2958245"/>
            <a:ext cx="6686738" cy="3619571"/>
          </a:xfrm>
          <a:prstGeom prst="roundRect">
            <a:avLst>
              <a:gd fmla="val 16667" name="adj"/>
            </a:avLst>
          </a:prstGeom>
          <a:solidFill>
            <a:srgbClr val="3D7F97">
              <a:alpha val="1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432" name="Google Shape;432;p18"/>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433" name="Google Shape;433;p18"/>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434" name="Google Shape;434;p18"/>
          <p:cNvSpPr txBox="1"/>
          <p:nvPr/>
        </p:nvSpPr>
        <p:spPr>
          <a:xfrm>
            <a:off x="1819856" y="239929"/>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US Examples coming from local and regional govt</a:t>
            </a:r>
            <a:endParaRPr/>
          </a:p>
        </p:txBody>
      </p:sp>
      <p:sp>
        <p:nvSpPr>
          <p:cNvPr id="435" name="Google Shape;435;p18"/>
          <p:cNvSpPr txBox="1"/>
          <p:nvPr/>
        </p:nvSpPr>
        <p:spPr>
          <a:xfrm>
            <a:off x="670692" y="1324267"/>
            <a:ext cx="6286698"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Open Sans Light"/>
                <a:ea typeface="Open Sans Light"/>
                <a:cs typeface="Open Sans Light"/>
                <a:sym typeface="Open Sans Light"/>
              </a:rPr>
              <a:t>National-level policy and regulations</a:t>
            </a:r>
            <a:endParaRPr b="1" sz="2400">
              <a:solidFill>
                <a:schemeClr val="dk1"/>
              </a:solidFill>
              <a:latin typeface="Open Sans Light"/>
              <a:ea typeface="Open Sans Light"/>
              <a:cs typeface="Open Sans Light"/>
              <a:sym typeface="Open Sans Light"/>
            </a:endParaRPr>
          </a:p>
        </p:txBody>
      </p:sp>
      <p:sp>
        <p:nvSpPr>
          <p:cNvPr id="436" name="Google Shape;436;p18"/>
          <p:cNvSpPr txBox="1"/>
          <p:nvPr/>
        </p:nvSpPr>
        <p:spPr>
          <a:xfrm>
            <a:off x="670692" y="2251036"/>
            <a:ext cx="6286698"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Open Sans Light"/>
                <a:ea typeface="Open Sans Light"/>
                <a:cs typeface="Open Sans Light"/>
                <a:sym typeface="Open Sans Light"/>
              </a:rPr>
              <a:t>State-level policy and regulations</a:t>
            </a:r>
            <a:endParaRPr b="1" sz="2400">
              <a:solidFill>
                <a:schemeClr val="dk1"/>
              </a:solidFill>
              <a:latin typeface="Open Sans Light"/>
              <a:ea typeface="Open Sans Light"/>
              <a:cs typeface="Open Sans Light"/>
              <a:sym typeface="Open Sans Light"/>
            </a:endParaRPr>
          </a:p>
        </p:txBody>
      </p:sp>
      <p:sp>
        <p:nvSpPr>
          <p:cNvPr id="437" name="Google Shape;437;p18"/>
          <p:cNvSpPr txBox="1"/>
          <p:nvPr/>
        </p:nvSpPr>
        <p:spPr>
          <a:xfrm>
            <a:off x="670692" y="3177805"/>
            <a:ext cx="6286698"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Open Sans Light"/>
                <a:ea typeface="Open Sans Light"/>
                <a:cs typeface="Open Sans Light"/>
                <a:sym typeface="Open Sans Light"/>
              </a:rPr>
              <a:t>Municipal-level policy and regulations</a:t>
            </a:r>
            <a:endParaRPr b="1" sz="2400">
              <a:solidFill>
                <a:schemeClr val="dk1"/>
              </a:solidFill>
              <a:latin typeface="Open Sans Light"/>
              <a:ea typeface="Open Sans Light"/>
              <a:cs typeface="Open Sans Light"/>
              <a:sym typeface="Open Sans Light"/>
            </a:endParaRPr>
          </a:p>
        </p:txBody>
      </p:sp>
      <p:cxnSp>
        <p:nvCxnSpPr>
          <p:cNvPr id="438" name="Google Shape;438;p18"/>
          <p:cNvCxnSpPr/>
          <p:nvPr/>
        </p:nvCxnSpPr>
        <p:spPr>
          <a:xfrm rot="10800000">
            <a:off x="3329606" y="1811917"/>
            <a:ext cx="0" cy="439119"/>
          </a:xfrm>
          <a:prstGeom prst="straightConnector1">
            <a:avLst/>
          </a:prstGeom>
          <a:noFill/>
          <a:ln cap="flat" cmpd="sng" w="28575">
            <a:solidFill>
              <a:srgbClr val="3D7F97"/>
            </a:solidFill>
            <a:prstDash val="solid"/>
            <a:miter lim="800000"/>
            <a:headEnd len="sm" w="sm" type="none"/>
            <a:tailEnd len="med" w="med" type="triangle"/>
          </a:ln>
        </p:spPr>
      </p:cxnSp>
      <p:cxnSp>
        <p:nvCxnSpPr>
          <p:cNvPr id="439" name="Google Shape;439;p18"/>
          <p:cNvCxnSpPr/>
          <p:nvPr/>
        </p:nvCxnSpPr>
        <p:spPr>
          <a:xfrm rot="10800000">
            <a:off x="3329606" y="2738686"/>
            <a:ext cx="0" cy="439119"/>
          </a:xfrm>
          <a:prstGeom prst="straightConnector1">
            <a:avLst/>
          </a:prstGeom>
          <a:noFill/>
          <a:ln cap="flat" cmpd="sng" w="28575">
            <a:solidFill>
              <a:srgbClr val="3D7F97"/>
            </a:solidFill>
            <a:prstDash val="solid"/>
            <a:miter lim="800000"/>
            <a:headEnd len="sm" w="sm" type="none"/>
            <a:tailEnd len="med" w="med" type="triangle"/>
          </a:ln>
        </p:spPr>
      </p:cxnSp>
      <p:cxnSp>
        <p:nvCxnSpPr>
          <p:cNvPr id="440" name="Google Shape;440;p18"/>
          <p:cNvCxnSpPr/>
          <p:nvPr/>
        </p:nvCxnSpPr>
        <p:spPr>
          <a:xfrm>
            <a:off x="3807415" y="1811917"/>
            <a:ext cx="0" cy="439119"/>
          </a:xfrm>
          <a:prstGeom prst="straightConnector1">
            <a:avLst/>
          </a:prstGeom>
          <a:noFill/>
          <a:ln cap="flat" cmpd="sng" w="28575">
            <a:solidFill>
              <a:srgbClr val="3D7F97"/>
            </a:solidFill>
            <a:prstDash val="solid"/>
            <a:miter lim="800000"/>
            <a:headEnd len="sm" w="sm" type="none"/>
            <a:tailEnd len="med" w="med" type="triangle"/>
          </a:ln>
        </p:spPr>
      </p:cxnSp>
      <p:cxnSp>
        <p:nvCxnSpPr>
          <p:cNvPr id="441" name="Google Shape;441;p18"/>
          <p:cNvCxnSpPr/>
          <p:nvPr/>
        </p:nvCxnSpPr>
        <p:spPr>
          <a:xfrm>
            <a:off x="3814041" y="2738686"/>
            <a:ext cx="0" cy="439119"/>
          </a:xfrm>
          <a:prstGeom prst="straightConnector1">
            <a:avLst/>
          </a:prstGeom>
          <a:noFill/>
          <a:ln cap="flat" cmpd="sng" w="28575">
            <a:solidFill>
              <a:srgbClr val="3D7F97"/>
            </a:solidFill>
            <a:prstDash val="solid"/>
            <a:miter lim="800000"/>
            <a:headEnd len="sm" w="sm" type="none"/>
            <a:tailEnd len="med" w="med" type="triangle"/>
          </a:ln>
        </p:spPr>
      </p:cxnSp>
      <p:grpSp>
        <p:nvGrpSpPr>
          <p:cNvPr id="442" name="Google Shape;442;p18"/>
          <p:cNvGrpSpPr/>
          <p:nvPr/>
        </p:nvGrpSpPr>
        <p:grpSpPr>
          <a:xfrm>
            <a:off x="521249" y="3801598"/>
            <a:ext cx="6271710" cy="2672679"/>
            <a:chOff x="0" y="201951"/>
            <a:chExt cx="6271710" cy="2672679"/>
          </a:xfrm>
        </p:grpSpPr>
        <p:sp>
          <p:nvSpPr>
            <p:cNvPr id="443" name="Google Shape;443;p18"/>
            <p:cNvSpPr/>
            <p:nvPr/>
          </p:nvSpPr>
          <p:spPr>
            <a:xfrm>
              <a:off x="0" y="201951"/>
              <a:ext cx="1539705" cy="1539730"/>
            </a:xfrm>
            <a:prstGeom prst="ellipse">
              <a:avLst/>
            </a:prstGeom>
            <a:solidFill>
              <a:schemeClr val="accent3">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8"/>
            <p:cNvSpPr txBox="1"/>
            <p:nvPr/>
          </p:nvSpPr>
          <p:spPr>
            <a:xfrm>
              <a:off x="225485" y="427439"/>
              <a:ext cx="1088735" cy="1088754"/>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dk1"/>
                </a:buClr>
                <a:buSzPts val="1500"/>
                <a:buFont typeface="Oswald"/>
                <a:buNone/>
              </a:pPr>
              <a:r>
                <a:rPr lang="en-US" sz="1500">
                  <a:solidFill>
                    <a:schemeClr val="dk1"/>
                  </a:solidFill>
                  <a:latin typeface="Oswald"/>
                  <a:ea typeface="Oswald"/>
                  <a:cs typeface="Oswald"/>
                  <a:sym typeface="Oswald"/>
                </a:rPr>
                <a:t>Procurement</a:t>
              </a:r>
              <a:endParaRPr sz="1500">
                <a:solidFill>
                  <a:schemeClr val="dk1"/>
                </a:solidFill>
                <a:latin typeface="Oswald"/>
                <a:ea typeface="Oswald"/>
                <a:cs typeface="Oswald"/>
                <a:sym typeface="Oswald"/>
              </a:endParaRPr>
            </a:p>
          </p:txBody>
        </p:sp>
        <p:sp>
          <p:nvSpPr>
            <p:cNvPr id="445" name="Google Shape;445;p18"/>
            <p:cNvSpPr/>
            <p:nvPr/>
          </p:nvSpPr>
          <p:spPr>
            <a:xfrm>
              <a:off x="788354" y="1334900"/>
              <a:ext cx="1539705" cy="1539730"/>
            </a:xfrm>
            <a:prstGeom prst="ellipse">
              <a:avLst/>
            </a:prstGeom>
            <a:solidFill>
              <a:schemeClr val="accent3">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8"/>
            <p:cNvSpPr txBox="1"/>
            <p:nvPr/>
          </p:nvSpPr>
          <p:spPr>
            <a:xfrm>
              <a:off x="1013839" y="1560388"/>
              <a:ext cx="1088735" cy="1088754"/>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dk1"/>
                </a:buClr>
                <a:buSzPts val="1500"/>
                <a:buFont typeface="Oswald"/>
                <a:buNone/>
              </a:pPr>
              <a:r>
                <a:rPr lang="en-US" sz="1500">
                  <a:solidFill>
                    <a:schemeClr val="dk1"/>
                  </a:solidFill>
                  <a:latin typeface="Oswald"/>
                  <a:ea typeface="Oswald"/>
                  <a:cs typeface="Oswald"/>
                  <a:sym typeface="Oswald"/>
                </a:rPr>
                <a:t>Electricity mandates</a:t>
              </a:r>
              <a:endParaRPr sz="1500">
                <a:solidFill>
                  <a:schemeClr val="dk1"/>
                </a:solidFill>
                <a:latin typeface="Oswald"/>
                <a:ea typeface="Oswald"/>
                <a:cs typeface="Oswald"/>
                <a:sym typeface="Oswald"/>
              </a:endParaRPr>
            </a:p>
          </p:txBody>
        </p:sp>
        <p:sp>
          <p:nvSpPr>
            <p:cNvPr id="447" name="Google Shape;447;p18"/>
            <p:cNvSpPr/>
            <p:nvPr/>
          </p:nvSpPr>
          <p:spPr>
            <a:xfrm>
              <a:off x="1577335" y="201951"/>
              <a:ext cx="1539705" cy="1539730"/>
            </a:xfrm>
            <a:prstGeom prst="ellipse">
              <a:avLst/>
            </a:prstGeom>
            <a:solidFill>
              <a:schemeClr val="accent3">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8"/>
            <p:cNvSpPr txBox="1"/>
            <p:nvPr/>
          </p:nvSpPr>
          <p:spPr>
            <a:xfrm>
              <a:off x="1802820" y="427439"/>
              <a:ext cx="1088735" cy="1088754"/>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dk1"/>
                </a:buClr>
                <a:buSzPts val="1500"/>
                <a:buFont typeface="Oswald"/>
                <a:buNone/>
              </a:pPr>
              <a:r>
                <a:rPr lang="en-US" sz="1500">
                  <a:solidFill>
                    <a:schemeClr val="dk1"/>
                  </a:solidFill>
                  <a:latin typeface="Oswald"/>
                  <a:ea typeface="Oswald"/>
                  <a:cs typeface="Oswald"/>
                  <a:sym typeface="Oswald"/>
                </a:rPr>
                <a:t>Zero emission zones</a:t>
              </a:r>
              <a:endParaRPr sz="1500">
                <a:solidFill>
                  <a:schemeClr val="dk1"/>
                </a:solidFill>
                <a:latin typeface="Oswald"/>
                <a:ea typeface="Oswald"/>
                <a:cs typeface="Oswald"/>
                <a:sym typeface="Oswald"/>
              </a:endParaRPr>
            </a:p>
          </p:txBody>
        </p:sp>
        <p:sp>
          <p:nvSpPr>
            <p:cNvPr id="449" name="Google Shape;449;p18"/>
            <p:cNvSpPr/>
            <p:nvPr/>
          </p:nvSpPr>
          <p:spPr>
            <a:xfrm>
              <a:off x="2365689" y="1334900"/>
              <a:ext cx="1539705" cy="1539730"/>
            </a:xfrm>
            <a:prstGeom prst="ellipse">
              <a:avLst/>
            </a:prstGeom>
            <a:solidFill>
              <a:schemeClr val="accent3">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8"/>
            <p:cNvSpPr txBox="1"/>
            <p:nvPr/>
          </p:nvSpPr>
          <p:spPr>
            <a:xfrm>
              <a:off x="2591174" y="1560388"/>
              <a:ext cx="1088735" cy="1088754"/>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dk1"/>
                </a:buClr>
                <a:buSzPts val="1500"/>
                <a:buFont typeface="Oswald"/>
                <a:buNone/>
              </a:pPr>
              <a:r>
                <a:rPr lang="en-US" sz="1500">
                  <a:solidFill>
                    <a:schemeClr val="dk1"/>
                  </a:solidFill>
                  <a:latin typeface="Oswald"/>
                  <a:ea typeface="Oswald"/>
                  <a:cs typeface="Oswald"/>
                  <a:sym typeface="Oswald"/>
                </a:rPr>
                <a:t>Fossil fuel bans</a:t>
              </a:r>
              <a:endParaRPr sz="1500">
                <a:solidFill>
                  <a:schemeClr val="dk1"/>
                </a:solidFill>
                <a:latin typeface="Oswald"/>
                <a:ea typeface="Oswald"/>
                <a:cs typeface="Oswald"/>
                <a:sym typeface="Oswald"/>
              </a:endParaRPr>
            </a:p>
          </p:txBody>
        </p:sp>
        <p:sp>
          <p:nvSpPr>
            <p:cNvPr id="451" name="Google Shape;451;p18"/>
            <p:cNvSpPr/>
            <p:nvPr/>
          </p:nvSpPr>
          <p:spPr>
            <a:xfrm>
              <a:off x="3154670" y="201951"/>
              <a:ext cx="1539705" cy="1539730"/>
            </a:xfrm>
            <a:prstGeom prst="ellipse">
              <a:avLst/>
            </a:prstGeom>
            <a:solidFill>
              <a:schemeClr val="accent3">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8"/>
            <p:cNvSpPr txBox="1"/>
            <p:nvPr/>
          </p:nvSpPr>
          <p:spPr>
            <a:xfrm>
              <a:off x="3380155" y="427439"/>
              <a:ext cx="1088735" cy="1088754"/>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dk1"/>
                </a:buClr>
                <a:buSzPts val="1500"/>
                <a:buFont typeface="Oswald"/>
                <a:buNone/>
              </a:pPr>
              <a:r>
                <a:rPr lang="en-US" sz="1500">
                  <a:solidFill>
                    <a:schemeClr val="dk1"/>
                  </a:solidFill>
                  <a:latin typeface="Oswald"/>
                  <a:ea typeface="Oswald"/>
                  <a:cs typeface="Oswald"/>
                  <a:sym typeface="Oswald"/>
                </a:rPr>
                <a:t>Clean air rules</a:t>
              </a:r>
              <a:endParaRPr sz="1500">
                <a:solidFill>
                  <a:schemeClr val="dk1"/>
                </a:solidFill>
                <a:latin typeface="Oswald"/>
                <a:ea typeface="Oswald"/>
                <a:cs typeface="Oswald"/>
                <a:sym typeface="Oswald"/>
              </a:endParaRPr>
            </a:p>
          </p:txBody>
        </p:sp>
        <p:sp>
          <p:nvSpPr>
            <p:cNvPr id="453" name="Google Shape;453;p18"/>
            <p:cNvSpPr/>
            <p:nvPr/>
          </p:nvSpPr>
          <p:spPr>
            <a:xfrm>
              <a:off x="3943024" y="1334900"/>
              <a:ext cx="1539705" cy="1539730"/>
            </a:xfrm>
            <a:prstGeom prst="ellipse">
              <a:avLst/>
            </a:prstGeom>
            <a:solidFill>
              <a:schemeClr val="accent3">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8"/>
            <p:cNvSpPr txBox="1"/>
            <p:nvPr/>
          </p:nvSpPr>
          <p:spPr>
            <a:xfrm>
              <a:off x="4168509" y="1560388"/>
              <a:ext cx="1088735" cy="1088754"/>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dk1"/>
                </a:buClr>
                <a:buSzPts val="1500"/>
                <a:buFont typeface="Oswald"/>
                <a:buNone/>
              </a:pPr>
              <a:r>
                <a:rPr lang="en-US" sz="1500">
                  <a:solidFill>
                    <a:schemeClr val="dk1"/>
                  </a:solidFill>
                  <a:latin typeface="Oswald"/>
                  <a:ea typeface="Oswald"/>
                  <a:cs typeface="Oswald"/>
                  <a:sym typeface="Oswald"/>
                </a:rPr>
                <a:t>Deforestation regulation</a:t>
              </a:r>
              <a:endParaRPr sz="1500">
                <a:solidFill>
                  <a:schemeClr val="dk1"/>
                </a:solidFill>
                <a:latin typeface="Oswald"/>
                <a:ea typeface="Oswald"/>
                <a:cs typeface="Oswald"/>
                <a:sym typeface="Oswald"/>
              </a:endParaRPr>
            </a:p>
          </p:txBody>
        </p:sp>
        <p:sp>
          <p:nvSpPr>
            <p:cNvPr id="455" name="Google Shape;455;p18"/>
            <p:cNvSpPr/>
            <p:nvPr/>
          </p:nvSpPr>
          <p:spPr>
            <a:xfrm>
              <a:off x="4732005" y="201951"/>
              <a:ext cx="1539705" cy="1539730"/>
            </a:xfrm>
            <a:prstGeom prst="ellipse">
              <a:avLst/>
            </a:prstGeom>
            <a:solidFill>
              <a:schemeClr val="accent3">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8"/>
            <p:cNvSpPr txBox="1"/>
            <p:nvPr/>
          </p:nvSpPr>
          <p:spPr>
            <a:xfrm>
              <a:off x="4957490" y="427439"/>
              <a:ext cx="1088735" cy="1088754"/>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dk1"/>
                </a:buClr>
                <a:buSzPts val="1500"/>
                <a:buFont typeface="Oswald"/>
                <a:buNone/>
              </a:pPr>
              <a:r>
                <a:rPr lang="en-US" sz="1500">
                  <a:solidFill>
                    <a:schemeClr val="dk1"/>
                  </a:solidFill>
                  <a:latin typeface="Oswald"/>
                  <a:ea typeface="Oswald"/>
                  <a:cs typeface="Oswald"/>
                  <a:sym typeface="Oswald"/>
                </a:rPr>
                <a:t>Building regulations</a:t>
              </a:r>
              <a:endParaRPr sz="1500">
                <a:solidFill>
                  <a:schemeClr val="dk1"/>
                </a:solidFill>
                <a:latin typeface="Oswald"/>
                <a:ea typeface="Oswald"/>
                <a:cs typeface="Oswald"/>
                <a:sym typeface="Oswald"/>
              </a:endParaRPr>
            </a:p>
          </p:txBody>
        </p:sp>
      </p:grpSp>
      <p:sp>
        <p:nvSpPr>
          <p:cNvPr id="457" name="Google Shape;457;p18"/>
          <p:cNvSpPr txBox="1"/>
          <p:nvPr/>
        </p:nvSpPr>
        <p:spPr>
          <a:xfrm>
            <a:off x="7836379" y="2808407"/>
            <a:ext cx="3559849"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3D7F97"/>
                </a:solidFill>
                <a:latin typeface="Oswald"/>
                <a:ea typeface="Oswald"/>
                <a:cs typeface="Oswald"/>
                <a:sym typeface="Oswald"/>
              </a:rPr>
              <a:t>What are examples that you know about?</a:t>
            </a:r>
            <a:endParaRPr sz="1800">
              <a:solidFill>
                <a:schemeClr val="dk1"/>
              </a:solidFill>
              <a:latin typeface="Open Sans Light"/>
              <a:ea typeface="Open Sans Light"/>
              <a:cs typeface="Open Sans Light"/>
              <a:sym typeface="Open Sans 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26"/>
          <p:cNvSpPr txBox="1"/>
          <p:nvPr/>
        </p:nvSpPr>
        <p:spPr>
          <a:xfrm>
            <a:off x="496333" y="1696701"/>
            <a:ext cx="8419600" cy="533504"/>
          </a:xfrm>
          <a:prstGeom prst="rect">
            <a:avLst/>
          </a:prstGeom>
          <a:noFill/>
          <a:ln>
            <a:noFill/>
          </a:ln>
        </p:spPr>
        <p:txBody>
          <a:bodyPr anchorCtr="0" anchor="t" bIns="121900" lIns="121900" spcFirstLastPara="1" rIns="121900" wrap="square" tIns="121900">
            <a:spAutoFit/>
          </a:bodyPr>
          <a:lstStyle/>
          <a:p>
            <a:pPr indent="0" lvl="0" marL="0" marR="0" rtl="0" algn="l">
              <a:spcBef>
                <a:spcPts val="0"/>
              </a:spcBef>
              <a:spcAft>
                <a:spcPts val="0"/>
              </a:spcAft>
              <a:buNone/>
            </a:pPr>
            <a:r>
              <a:t/>
            </a:r>
            <a:endParaRPr sz="1867">
              <a:solidFill>
                <a:srgbClr val="000000"/>
              </a:solidFill>
              <a:latin typeface="Arial"/>
              <a:ea typeface="Arial"/>
              <a:cs typeface="Arial"/>
              <a:sym typeface="Arial"/>
            </a:endParaRPr>
          </a:p>
        </p:txBody>
      </p:sp>
      <p:pic>
        <p:nvPicPr>
          <p:cNvPr id="463" name="Google Shape;463;p26"/>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464" name="Google Shape;464;p26"/>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465" name="Google Shape;465;p26"/>
          <p:cNvSpPr txBox="1"/>
          <p:nvPr>
            <p:ph type="title"/>
          </p:nvPr>
        </p:nvSpPr>
        <p:spPr>
          <a:xfrm>
            <a:off x="1638773" y="271597"/>
            <a:ext cx="10372144" cy="763600"/>
          </a:xfrm>
          <a:prstGeom prst="rect">
            <a:avLst/>
          </a:prstGeom>
          <a:noFill/>
          <a:ln>
            <a:noFill/>
          </a:ln>
        </p:spPr>
        <p:txBody>
          <a:bodyPr anchorCtr="0" anchor="t" bIns="121900" lIns="121900" spcFirstLastPara="1" rIns="121900" wrap="square" tIns="121900">
            <a:noAutofit/>
          </a:bodyPr>
          <a:lstStyle/>
          <a:p>
            <a:pPr indent="0" lvl="0" marL="0" rtl="0" algn="ctr">
              <a:lnSpc>
                <a:spcPct val="90000"/>
              </a:lnSpc>
              <a:spcBef>
                <a:spcPts val="0"/>
              </a:spcBef>
              <a:spcAft>
                <a:spcPts val="0"/>
              </a:spcAft>
              <a:buClr>
                <a:srgbClr val="073763"/>
              </a:buClr>
              <a:buSzPts val="990"/>
              <a:buFont typeface="Oswald"/>
              <a:buNone/>
            </a:pPr>
            <a:r>
              <a:rPr b="1" lang="en-US" sz="3200">
                <a:solidFill>
                  <a:srgbClr val="073763"/>
                </a:solidFill>
                <a:latin typeface="Oswald"/>
                <a:ea typeface="Oswald"/>
                <a:cs typeface="Oswald"/>
                <a:sym typeface="Oswald"/>
              </a:rPr>
              <a:t>Science to Policy Success Case: Mandatory Disclosure</a:t>
            </a:r>
            <a:endParaRPr b="1" sz="3200">
              <a:solidFill>
                <a:srgbClr val="073763"/>
              </a:solidFill>
              <a:highlight>
                <a:srgbClr val="FFFF00"/>
              </a:highlight>
              <a:latin typeface="Oswald"/>
              <a:ea typeface="Oswald"/>
              <a:cs typeface="Oswald"/>
              <a:sym typeface="Oswald"/>
            </a:endParaRPr>
          </a:p>
        </p:txBody>
      </p:sp>
      <p:sp>
        <p:nvSpPr>
          <p:cNvPr id="466" name="Google Shape;466;p26"/>
          <p:cNvSpPr/>
          <p:nvPr/>
        </p:nvSpPr>
        <p:spPr>
          <a:xfrm>
            <a:off x="9098856" y="2421604"/>
            <a:ext cx="2160549" cy="2014792"/>
          </a:xfrm>
          <a:prstGeom prst="ellipse">
            <a:avLst/>
          </a:prstGeom>
          <a:solidFill>
            <a:srgbClr val="073763"/>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FFFFFF"/>
                </a:solidFill>
                <a:latin typeface="Open Sans Light"/>
                <a:ea typeface="Open Sans Light"/>
                <a:cs typeface="Open Sans Light"/>
                <a:sym typeface="Open Sans Light"/>
              </a:rPr>
              <a:t>Mandatory disclosure now covers</a:t>
            </a:r>
            <a:r>
              <a:rPr lang="en-US" sz="1600">
                <a:solidFill>
                  <a:schemeClr val="lt1"/>
                </a:solidFill>
                <a:latin typeface="Open Sans Light"/>
                <a:ea typeface="Open Sans Light"/>
                <a:cs typeface="Open Sans Light"/>
                <a:sym typeface="Open Sans Light"/>
              </a:rPr>
              <a:t> </a:t>
            </a:r>
            <a:r>
              <a:rPr lang="en-US" sz="1600">
                <a:solidFill>
                  <a:srgbClr val="FFFFFF"/>
                </a:solidFill>
                <a:latin typeface="Open Sans Light"/>
                <a:ea typeface="Open Sans Light"/>
                <a:cs typeface="Open Sans Light"/>
                <a:sym typeface="Open Sans Light"/>
              </a:rPr>
              <a:t>29% 2022 GDP and could reach 83%</a:t>
            </a:r>
            <a:endParaRPr sz="1600">
              <a:solidFill>
                <a:schemeClr val="lt1"/>
              </a:solidFill>
              <a:latin typeface="Open Sans Light"/>
              <a:ea typeface="Open Sans Light"/>
              <a:cs typeface="Open Sans Light"/>
              <a:sym typeface="Open Sans Light"/>
            </a:endParaRPr>
          </a:p>
        </p:txBody>
      </p:sp>
      <p:sp>
        <p:nvSpPr>
          <p:cNvPr id="467" name="Google Shape;467;p26"/>
          <p:cNvSpPr txBox="1"/>
          <p:nvPr/>
        </p:nvSpPr>
        <p:spPr>
          <a:xfrm>
            <a:off x="498637" y="6514574"/>
            <a:ext cx="310812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Open Sans Light"/>
                <a:ea typeface="Open Sans Light"/>
                <a:cs typeface="Open Sans Light"/>
                <a:sym typeface="Open Sans Light"/>
              </a:rPr>
              <a:t>Regulation Tracker, Oxford Net Zero (2023)</a:t>
            </a:r>
            <a:endParaRPr/>
          </a:p>
        </p:txBody>
      </p:sp>
      <p:pic>
        <p:nvPicPr>
          <p:cNvPr descr="A map of the world&#10;&#10;Description automatically generated" id="468" name="Google Shape;468;p26"/>
          <p:cNvPicPr preferRelativeResize="0"/>
          <p:nvPr/>
        </p:nvPicPr>
        <p:blipFill rotWithShape="1">
          <a:blip r:embed="rId4">
            <a:alphaModFix/>
          </a:blip>
          <a:srcRect b="5245" l="1422" r="23876" t="4742"/>
          <a:stretch/>
        </p:blipFill>
        <p:spPr>
          <a:xfrm>
            <a:off x="496333" y="1194335"/>
            <a:ext cx="7610384" cy="515823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id="473" name="Google Shape;473;p21"/>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474" name="Google Shape;474;p21"/>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475" name="Google Shape;475;p21"/>
          <p:cNvSpPr txBox="1"/>
          <p:nvPr/>
        </p:nvSpPr>
        <p:spPr>
          <a:xfrm>
            <a:off x="2012154" y="218061"/>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Stemming backlash to climate interventions</a:t>
            </a:r>
            <a:endParaRPr/>
          </a:p>
        </p:txBody>
      </p:sp>
      <p:sp>
        <p:nvSpPr>
          <p:cNvPr id="476" name="Google Shape;476;p21"/>
          <p:cNvSpPr txBox="1"/>
          <p:nvPr/>
        </p:nvSpPr>
        <p:spPr>
          <a:xfrm>
            <a:off x="151383" y="1316413"/>
            <a:ext cx="11867822"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000000"/>
                </a:solidFill>
                <a:latin typeface="Open Sans Light"/>
                <a:ea typeface="Open Sans Light"/>
                <a:cs typeface="Open Sans Light"/>
                <a:sym typeface="Open Sans Light"/>
              </a:rPr>
              <a:t>Tips for effective and sustainable interventions that receive positive public response </a:t>
            </a:r>
            <a:endParaRPr/>
          </a:p>
          <a:p>
            <a:pPr indent="0" lvl="0" marL="0" marR="0" rtl="0" algn="l">
              <a:spcBef>
                <a:spcPts val="0"/>
              </a:spcBef>
              <a:spcAft>
                <a:spcPts val="0"/>
              </a:spcAft>
              <a:buNone/>
            </a:pPr>
            <a:r>
              <a:t/>
            </a:r>
            <a:endParaRPr b="1" sz="24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477" name="Google Shape;477;p21"/>
          <p:cNvSpPr txBox="1"/>
          <p:nvPr>
            <p:ph idx="1" type="body"/>
          </p:nvPr>
        </p:nvSpPr>
        <p:spPr>
          <a:xfrm>
            <a:off x="331091" y="2059876"/>
            <a:ext cx="5181600" cy="323405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0000"/>
              </a:buClr>
              <a:buSzPts val="2400"/>
              <a:buNone/>
            </a:pPr>
            <a:r>
              <a:rPr b="1" lang="en-US" sz="2400">
                <a:solidFill>
                  <a:srgbClr val="000000"/>
                </a:solidFill>
                <a:latin typeface="Open Sans Light"/>
                <a:ea typeface="Open Sans Light"/>
                <a:cs typeface="Open Sans Light"/>
                <a:sym typeface="Open Sans Light"/>
              </a:rPr>
              <a:t>How: </a:t>
            </a:r>
            <a:endParaRPr/>
          </a:p>
          <a:p>
            <a:pPr indent="-342900" lvl="1" marL="800100" rtl="0" algn="l">
              <a:lnSpc>
                <a:spcPct val="90000"/>
              </a:lnSpc>
              <a:spcBef>
                <a:spcPts val="500"/>
              </a:spcBef>
              <a:spcAft>
                <a:spcPts val="0"/>
              </a:spcAft>
              <a:buClr>
                <a:srgbClr val="000000"/>
              </a:buClr>
              <a:buSzPts val="2400"/>
              <a:buFont typeface="Arial"/>
              <a:buChar char="•"/>
            </a:pPr>
            <a:r>
              <a:rPr lang="en-US" sz="2400">
                <a:solidFill>
                  <a:srgbClr val="000000"/>
                </a:solidFill>
                <a:latin typeface="Open Sans Light"/>
                <a:ea typeface="Open Sans Light"/>
                <a:cs typeface="Open Sans Light"/>
                <a:sym typeface="Open Sans Light"/>
              </a:rPr>
              <a:t>Policy design matters </a:t>
            </a:r>
            <a:endParaRPr>
              <a:solidFill>
                <a:srgbClr val="000000"/>
              </a:solidFill>
              <a:latin typeface="Open Sans Light"/>
              <a:ea typeface="Open Sans Light"/>
              <a:cs typeface="Open Sans Light"/>
              <a:sym typeface="Open Sans Light"/>
            </a:endParaRPr>
          </a:p>
          <a:p>
            <a:pPr indent="0" lvl="1" marL="457200" rtl="0" algn="l">
              <a:lnSpc>
                <a:spcPct val="90000"/>
              </a:lnSpc>
              <a:spcBef>
                <a:spcPts val="500"/>
              </a:spcBef>
              <a:spcAft>
                <a:spcPts val="0"/>
              </a:spcAft>
              <a:buClr>
                <a:schemeClr val="dk1"/>
              </a:buClr>
              <a:buSzPts val="2400"/>
              <a:buNone/>
            </a:pPr>
            <a:r>
              <a:t/>
            </a:r>
            <a:endParaRPr sz="2400">
              <a:solidFill>
                <a:srgbClr val="000000"/>
              </a:solidFill>
              <a:latin typeface="Open Sans Light"/>
              <a:ea typeface="Open Sans Light"/>
              <a:cs typeface="Open Sans Light"/>
              <a:sym typeface="Open Sans Light"/>
            </a:endParaRPr>
          </a:p>
          <a:p>
            <a:pPr indent="-342900" lvl="1" marL="800100" rtl="0" algn="l">
              <a:lnSpc>
                <a:spcPct val="90000"/>
              </a:lnSpc>
              <a:spcBef>
                <a:spcPts val="500"/>
              </a:spcBef>
              <a:spcAft>
                <a:spcPts val="0"/>
              </a:spcAft>
              <a:buClr>
                <a:srgbClr val="000000"/>
              </a:buClr>
              <a:buSzPts val="2400"/>
              <a:buFont typeface="Arial"/>
              <a:buChar char="•"/>
            </a:pPr>
            <a:r>
              <a:rPr lang="en-US" sz="2400">
                <a:solidFill>
                  <a:srgbClr val="000000"/>
                </a:solidFill>
                <a:latin typeface="Open Sans Light"/>
                <a:ea typeface="Open Sans Light"/>
                <a:cs typeface="Open Sans Light"/>
                <a:sym typeface="Open Sans Light"/>
              </a:rPr>
              <a:t>Carrot or stick? </a:t>
            </a:r>
            <a:endParaRPr/>
          </a:p>
          <a:p>
            <a:pPr indent="0" lvl="1" marL="457200" rtl="0" algn="l">
              <a:lnSpc>
                <a:spcPct val="90000"/>
              </a:lnSpc>
              <a:spcBef>
                <a:spcPts val="500"/>
              </a:spcBef>
              <a:spcAft>
                <a:spcPts val="0"/>
              </a:spcAft>
              <a:buClr>
                <a:schemeClr val="dk1"/>
              </a:buClr>
              <a:buSzPts val="2400"/>
              <a:buNone/>
            </a:pPr>
            <a:r>
              <a:t/>
            </a:r>
            <a:endParaRPr sz="2400">
              <a:solidFill>
                <a:srgbClr val="000000"/>
              </a:solidFill>
              <a:latin typeface="Open Sans Light"/>
              <a:ea typeface="Open Sans Light"/>
              <a:cs typeface="Open Sans Light"/>
              <a:sym typeface="Open Sans Light"/>
            </a:endParaRPr>
          </a:p>
          <a:p>
            <a:pPr indent="-342900" lvl="1" marL="800100" rtl="0" algn="l">
              <a:lnSpc>
                <a:spcPct val="90000"/>
              </a:lnSpc>
              <a:spcBef>
                <a:spcPts val="500"/>
              </a:spcBef>
              <a:spcAft>
                <a:spcPts val="0"/>
              </a:spcAft>
              <a:buClr>
                <a:srgbClr val="000000"/>
              </a:buClr>
              <a:buSzPts val="2400"/>
              <a:buFont typeface="Arial"/>
              <a:buChar char="•"/>
            </a:pPr>
            <a:r>
              <a:rPr lang="en-US" sz="2400">
                <a:solidFill>
                  <a:srgbClr val="000000"/>
                </a:solidFill>
                <a:latin typeface="Open Sans Light"/>
                <a:ea typeface="Open Sans Light"/>
                <a:cs typeface="Open Sans Light"/>
                <a:sym typeface="Open Sans Light"/>
              </a:rPr>
              <a:t>Address mistrust around climate interventions</a:t>
            </a:r>
            <a:endParaRPr/>
          </a:p>
        </p:txBody>
      </p:sp>
      <p:pic>
        <p:nvPicPr>
          <p:cNvPr id="478" name="Google Shape;478;p21"/>
          <p:cNvPicPr preferRelativeResize="0"/>
          <p:nvPr>
            <p:ph idx="2" type="body"/>
          </p:nvPr>
        </p:nvPicPr>
        <p:blipFill rotWithShape="1">
          <a:blip r:embed="rId4">
            <a:alphaModFix/>
          </a:blip>
          <a:srcRect b="0" l="0" r="0" t="0"/>
          <a:stretch/>
        </p:blipFill>
        <p:spPr>
          <a:xfrm>
            <a:off x="5848254" y="2059876"/>
            <a:ext cx="5876229" cy="2931849"/>
          </a:xfrm>
          <a:prstGeom prst="rect">
            <a:avLst/>
          </a:prstGeom>
          <a:noFill/>
          <a:ln>
            <a:noFill/>
          </a:ln>
        </p:spPr>
      </p:pic>
      <p:sp>
        <p:nvSpPr>
          <p:cNvPr id="479" name="Google Shape;479;p21"/>
          <p:cNvSpPr txBox="1"/>
          <p:nvPr/>
        </p:nvSpPr>
        <p:spPr>
          <a:xfrm>
            <a:off x="7278918" y="5155431"/>
            <a:ext cx="516916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Participants at a citizens’ assembly, Los Angeles © Berggruen Institute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p22"/>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485" name="Google Shape;485;p22"/>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486" name="Google Shape;486;p22"/>
          <p:cNvSpPr txBox="1"/>
          <p:nvPr/>
        </p:nvSpPr>
        <p:spPr>
          <a:xfrm>
            <a:off x="2012154" y="218061"/>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Stemming backlash to climate interventions</a:t>
            </a:r>
            <a:endParaRPr/>
          </a:p>
        </p:txBody>
      </p:sp>
      <p:sp>
        <p:nvSpPr>
          <p:cNvPr id="487" name="Google Shape;487;p22"/>
          <p:cNvSpPr txBox="1"/>
          <p:nvPr/>
        </p:nvSpPr>
        <p:spPr>
          <a:xfrm>
            <a:off x="151383" y="1104001"/>
            <a:ext cx="7358690" cy="35394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000000"/>
                </a:solidFill>
                <a:latin typeface="Open Sans Light"/>
                <a:ea typeface="Open Sans Light"/>
                <a:cs typeface="Open Sans Light"/>
                <a:sym typeface="Open Sans Light"/>
              </a:rPr>
              <a:t>What: </a:t>
            </a:r>
            <a:endParaRPr/>
          </a:p>
          <a:p>
            <a:pPr indent="-342900" lvl="1" marL="800100" marR="0" rtl="0" algn="l">
              <a:spcBef>
                <a:spcPts val="0"/>
              </a:spcBef>
              <a:spcAft>
                <a:spcPts val="0"/>
              </a:spcAft>
              <a:buClr>
                <a:srgbClr val="000000"/>
              </a:buClr>
              <a:buSzPts val="2400"/>
              <a:buFont typeface="Arial"/>
              <a:buChar char="•"/>
            </a:pPr>
            <a:r>
              <a:rPr b="0" i="0" lang="en-US" sz="2400" u="none" cap="none" strike="noStrike">
                <a:solidFill>
                  <a:srgbClr val="000000"/>
                </a:solidFill>
                <a:latin typeface="Open Sans Light"/>
                <a:ea typeface="Open Sans Light"/>
                <a:cs typeface="Open Sans Light"/>
                <a:sym typeface="Open Sans Light"/>
              </a:rPr>
              <a:t>Putting the focus on climate change alone can turn some people off </a:t>
            </a:r>
            <a:endParaRPr/>
          </a:p>
          <a:p>
            <a:pPr indent="-342900" lvl="1" marL="800100" marR="0" rtl="0" algn="l">
              <a:spcBef>
                <a:spcPts val="0"/>
              </a:spcBef>
              <a:spcAft>
                <a:spcPts val="0"/>
              </a:spcAft>
              <a:buClr>
                <a:srgbClr val="000000"/>
              </a:buClr>
              <a:buSzPts val="2400"/>
              <a:buFont typeface="Arial"/>
              <a:buChar char="•"/>
            </a:pPr>
            <a:r>
              <a:rPr b="0" i="0" lang="en-US" sz="2400" u="none" cap="none" strike="noStrike">
                <a:solidFill>
                  <a:srgbClr val="000000"/>
                </a:solidFill>
                <a:latin typeface="Open Sans Light"/>
                <a:ea typeface="Open Sans Light"/>
                <a:cs typeface="Open Sans Light"/>
                <a:sym typeface="Open Sans Light"/>
              </a:rPr>
              <a:t>What are the co-benefits of an intervention that are also important to a community? </a:t>
            </a:r>
            <a:endParaRPr/>
          </a:p>
          <a:p>
            <a:pPr indent="-342900" lvl="1" marL="800100" marR="0" rtl="0" algn="l">
              <a:spcBef>
                <a:spcPts val="0"/>
              </a:spcBef>
              <a:spcAft>
                <a:spcPts val="0"/>
              </a:spcAft>
              <a:buClr>
                <a:srgbClr val="000000"/>
              </a:buClr>
              <a:buSzPts val="2400"/>
              <a:buFont typeface="Arial"/>
              <a:buChar char="•"/>
            </a:pPr>
            <a:r>
              <a:rPr b="0" i="0" lang="en-US" sz="2400" u="none" cap="none" strike="noStrike">
                <a:solidFill>
                  <a:srgbClr val="000000"/>
                </a:solidFill>
                <a:latin typeface="Open Sans Light"/>
                <a:ea typeface="Open Sans Light"/>
                <a:cs typeface="Open Sans Light"/>
                <a:sym typeface="Open Sans Light"/>
              </a:rPr>
              <a:t>What/who can the policy be placed in coalition with? </a:t>
            </a:r>
            <a:endParaRPr/>
          </a:p>
          <a:p>
            <a:pPr indent="0" lvl="0" marL="0" marR="0" rtl="0" algn="l">
              <a:spcBef>
                <a:spcPts val="0"/>
              </a:spcBef>
              <a:spcAft>
                <a:spcPts val="0"/>
              </a:spcAft>
              <a:buNone/>
            </a:pPr>
            <a:r>
              <a:t/>
            </a:r>
            <a:endParaRPr sz="24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id="488" name="Google Shape;488;p22"/>
          <p:cNvPicPr preferRelativeResize="0"/>
          <p:nvPr/>
        </p:nvPicPr>
        <p:blipFill rotWithShape="1">
          <a:blip r:embed="rId4">
            <a:alphaModFix/>
          </a:blip>
          <a:srcRect b="0" l="0" r="0" t="0"/>
          <a:stretch/>
        </p:blipFill>
        <p:spPr>
          <a:xfrm>
            <a:off x="8048468" y="1231023"/>
            <a:ext cx="3598889" cy="3598889"/>
          </a:xfrm>
          <a:prstGeom prst="rect">
            <a:avLst/>
          </a:prstGeom>
          <a:noFill/>
          <a:ln>
            <a:noFill/>
          </a:ln>
        </p:spPr>
      </p:pic>
      <p:pic>
        <p:nvPicPr>
          <p:cNvPr id="489" name="Google Shape;489;p22"/>
          <p:cNvPicPr preferRelativeResize="0"/>
          <p:nvPr/>
        </p:nvPicPr>
        <p:blipFill rotWithShape="1">
          <a:blip r:embed="rId5">
            <a:alphaModFix/>
          </a:blip>
          <a:srcRect b="0" l="0" r="0" t="0"/>
          <a:stretch/>
        </p:blipFill>
        <p:spPr>
          <a:xfrm>
            <a:off x="2710373" y="3544003"/>
            <a:ext cx="5068897" cy="3095936"/>
          </a:xfrm>
          <a:prstGeom prst="rect">
            <a:avLst/>
          </a:prstGeom>
          <a:noFill/>
          <a:ln>
            <a:noFill/>
          </a:ln>
        </p:spPr>
      </p:pic>
      <p:sp>
        <p:nvSpPr>
          <p:cNvPr id="490" name="Google Shape;490;p22"/>
          <p:cNvSpPr txBox="1"/>
          <p:nvPr/>
        </p:nvSpPr>
        <p:spPr>
          <a:xfrm>
            <a:off x="8048468" y="5231567"/>
            <a:ext cx="359888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Calibri"/>
                <a:ea typeface="Calibri"/>
                <a:cs typeface="Calibri"/>
                <a:sym typeface="Calibri"/>
              </a:rPr>
              <a:t>Protests in support of action against air pollution in London, and against the proposed congestion charge in Cambridge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23"/>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496" name="Google Shape;496;p23"/>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497" name="Google Shape;497;p23"/>
          <p:cNvSpPr txBox="1"/>
          <p:nvPr/>
        </p:nvSpPr>
        <p:spPr>
          <a:xfrm>
            <a:off x="2012154" y="218061"/>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Stemming backlash to climate interventions</a:t>
            </a:r>
            <a:endParaRPr/>
          </a:p>
        </p:txBody>
      </p:sp>
      <p:sp>
        <p:nvSpPr>
          <p:cNvPr id="498" name="Google Shape;498;p23"/>
          <p:cNvSpPr txBox="1"/>
          <p:nvPr/>
        </p:nvSpPr>
        <p:spPr>
          <a:xfrm>
            <a:off x="151384" y="1104001"/>
            <a:ext cx="11480983" cy="24314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000000"/>
                </a:solidFill>
                <a:latin typeface="Open Sans Light"/>
                <a:ea typeface="Open Sans Light"/>
                <a:cs typeface="Open Sans Light"/>
                <a:sym typeface="Open Sans Light"/>
              </a:rPr>
              <a:t>When</a:t>
            </a:r>
            <a:r>
              <a:rPr lang="en-US" sz="2400">
                <a:solidFill>
                  <a:srgbClr val="000000"/>
                </a:solidFill>
                <a:latin typeface="Open Sans Light"/>
                <a:ea typeface="Open Sans Light"/>
                <a:cs typeface="Open Sans Light"/>
                <a:sym typeface="Open Sans Light"/>
              </a:rPr>
              <a:t>: </a:t>
            </a:r>
            <a:endParaRPr/>
          </a:p>
          <a:p>
            <a:pPr indent="-342900" lvl="1" marL="800100" marR="0" rtl="0" algn="l">
              <a:spcBef>
                <a:spcPts val="0"/>
              </a:spcBef>
              <a:spcAft>
                <a:spcPts val="0"/>
              </a:spcAft>
              <a:buClr>
                <a:srgbClr val="000000"/>
              </a:buClr>
              <a:buSzPts val="2400"/>
              <a:buFont typeface="Arial"/>
              <a:buChar char="•"/>
            </a:pPr>
            <a:r>
              <a:rPr b="0" i="0" lang="en-US" sz="2400" u="none" cap="none" strike="noStrike">
                <a:solidFill>
                  <a:srgbClr val="000000"/>
                </a:solidFill>
                <a:latin typeface="Open Sans Light"/>
                <a:ea typeface="Open Sans Light"/>
                <a:cs typeface="Open Sans Light"/>
                <a:sym typeface="Open Sans Light"/>
              </a:rPr>
              <a:t>Consider the value of trial periods to implement radical policies</a:t>
            </a:r>
            <a:endParaRPr/>
          </a:p>
          <a:p>
            <a:pPr indent="-342900" lvl="1" marL="800100" marR="0" rtl="0" algn="l">
              <a:spcBef>
                <a:spcPts val="0"/>
              </a:spcBef>
              <a:spcAft>
                <a:spcPts val="0"/>
              </a:spcAft>
              <a:buClr>
                <a:srgbClr val="000000"/>
              </a:buClr>
              <a:buSzPts val="2400"/>
              <a:buFont typeface="Arial"/>
              <a:buChar char="•"/>
            </a:pPr>
            <a:r>
              <a:rPr b="0" i="0" lang="en-US" sz="2400" u="none" cap="none" strike="noStrike">
                <a:solidFill>
                  <a:srgbClr val="000000"/>
                </a:solidFill>
                <a:latin typeface="Open Sans Light"/>
                <a:ea typeface="Open Sans Light"/>
                <a:cs typeface="Open Sans Light"/>
                <a:sym typeface="Open Sans Light"/>
              </a:rPr>
              <a:t>Ensure there are clear, achievable timelines with meaningful wrap-around support and guidance to accompany people on the transformation journey</a:t>
            </a:r>
            <a:endParaRPr/>
          </a:p>
          <a:p>
            <a:pPr indent="0" lvl="0" marL="0" marR="0" rtl="0" algn="l">
              <a:spcBef>
                <a:spcPts val="0"/>
              </a:spcBef>
              <a:spcAft>
                <a:spcPts val="0"/>
              </a:spcAft>
              <a:buNone/>
            </a:pPr>
            <a:r>
              <a:t/>
            </a:r>
            <a:endParaRPr sz="2400">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id="499" name="Google Shape;499;p23"/>
          <p:cNvPicPr preferRelativeResize="0"/>
          <p:nvPr/>
        </p:nvPicPr>
        <p:blipFill rotWithShape="1">
          <a:blip r:embed="rId4">
            <a:alphaModFix/>
          </a:blip>
          <a:srcRect b="0" l="0" r="0" t="0"/>
          <a:stretch/>
        </p:blipFill>
        <p:spPr>
          <a:xfrm>
            <a:off x="429491" y="3122780"/>
            <a:ext cx="4946754" cy="3504759"/>
          </a:xfrm>
          <a:prstGeom prst="rect">
            <a:avLst/>
          </a:prstGeom>
          <a:noFill/>
          <a:ln>
            <a:noFill/>
          </a:ln>
        </p:spPr>
      </p:pic>
      <p:pic>
        <p:nvPicPr>
          <p:cNvPr id="500" name="Google Shape;500;p23"/>
          <p:cNvPicPr preferRelativeResize="0"/>
          <p:nvPr/>
        </p:nvPicPr>
        <p:blipFill rotWithShape="1">
          <a:blip r:embed="rId5">
            <a:alphaModFix/>
          </a:blip>
          <a:srcRect b="0" l="0" r="0" t="0"/>
          <a:stretch/>
        </p:blipFill>
        <p:spPr>
          <a:xfrm>
            <a:off x="7195457" y="2661274"/>
            <a:ext cx="4567052" cy="3089302"/>
          </a:xfrm>
          <a:prstGeom prst="rect">
            <a:avLst/>
          </a:prstGeom>
          <a:noFill/>
          <a:ln>
            <a:noFill/>
          </a:ln>
        </p:spPr>
      </p:pic>
      <p:pic>
        <p:nvPicPr>
          <p:cNvPr id="501" name="Google Shape;501;p23"/>
          <p:cNvPicPr preferRelativeResize="0"/>
          <p:nvPr/>
        </p:nvPicPr>
        <p:blipFill rotWithShape="1">
          <a:blip r:embed="rId6">
            <a:alphaModFix/>
          </a:blip>
          <a:srcRect b="30929" l="8238" r="27459" t="37596"/>
          <a:stretch/>
        </p:blipFill>
        <p:spPr>
          <a:xfrm>
            <a:off x="4251672" y="5335273"/>
            <a:ext cx="4946755" cy="136201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pic>
        <p:nvPicPr>
          <p:cNvPr id="506" name="Google Shape;506;p24"/>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507" name="Google Shape;507;p24"/>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508" name="Google Shape;508;p24"/>
          <p:cNvSpPr txBox="1"/>
          <p:nvPr/>
        </p:nvSpPr>
        <p:spPr>
          <a:xfrm>
            <a:off x="1920714" y="214231"/>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Stemming backlash to climate interventions</a:t>
            </a:r>
            <a:endParaRPr/>
          </a:p>
        </p:txBody>
      </p:sp>
      <p:sp>
        <p:nvSpPr>
          <p:cNvPr id="509" name="Google Shape;509;p24"/>
          <p:cNvSpPr txBox="1"/>
          <p:nvPr/>
        </p:nvSpPr>
        <p:spPr>
          <a:xfrm>
            <a:off x="361744" y="1695956"/>
            <a:ext cx="7597692" cy="2954655"/>
          </a:xfrm>
          <a:prstGeom prst="rect">
            <a:avLst/>
          </a:prstGeom>
          <a:noFill/>
          <a:ln>
            <a:noFill/>
          </a:ln>
        </p:spPr>
        <p:txBody>
          <a:bodyPr anchorCtr="0" anchor="t" bIns="45700" lIns="91425" spcFirstLastPara="1" rIns="91425" wrap="square" tIns="45700">
            <a:spAutoFit/>
          </a:bodyPr>
          <a:lstStyle/>
          <a:p>
            <a:pPr indent="0" lvl="1" marL="0" marR="0" rtl="0" algn="l">
              <a:spcBef>
                <a:spcPts val="0"/>
              </a:spcBef>
              <a:spcAft>
                <a:spcPts val="0"/>
              </a:spcAft>
              <a:buNone/>
            </a:pPr>
            <a:r>
              <a:rPr b="1" i="0" lang="en-US" sz="2400" u="none" cap="none" strike="noStrike">
                <a:solidFill>
                  <a:srgbClr val="000000"/>
                </a:solidFill>
                <a:latin typeface="Open Sans Light"/>
                <a:ea typeface="Open Sans Light"/>
                <a:cs typeface="Open Sans Light"/>
                <a:sym typeface="Open Sans Light"/>
              </a:rPr>
              <a:t>Who</a:t>
            </a:r>
            <a:r>
              <a:rPr b="0" i="0" lang="en-US" sz="2400" u="none" cap="none" strike="noStrike">
                <a:solidFill>
                  <a:srgbClr val="000000"/>
                </a:solidFill>
                <a:latin typeface="Open Sans Light"/>
                <a:ea typeface="Open Sans Light"/>
                <a:cs typeface="Open Sans Light"/>
                <a:sym typeface="Open Sans Light"/>
              </a:rPr>
              <a:t>: </a:t>
            </a:r>
            <a:endParaRPr/>
          </a:p>
          <a:p>
            <a:pPr indent="-342900" lvl="1" marL="800100" marR="0" rtl="0" algn="l">
              <a:spcBef>
                <a:spcPts val="0"/>
              </a:spcBef>
              <a:spcAft>
                <a:spcPts val="0"/>
              </a:spcAft>
              <a:buClr>
                <a:srgbClr val="000000"/>
              </a:buClr>
              <a:buSzPts val="2400"/>
              <a:buFont typeface="Arial"/>
              <a:buChar char="•"/>
            </a:pPr>
            <a:r>
              <a:rPr b="0" i="0" lang="en-US" sz="2400" u="none" cap="none" strike="noStrike">
                <a:solidFill>
                  <a:srgbClr val="000000"/>
                </a:solidFill>
                <a:latin typeface="Open Sans Light"/>
                <a:ea typeface="Open Sans Light"/>
                <a:cs typeface="Open Sans Light"/>
                <a:sym typeface="Open Sans Light"/>
              </a:rPr>
              <a:t>Who bears the biggest brunt of your plans – consider the climate justice implications of any interventions</a:t>
            </a:r>
            <a:endParaRPr/>
          </a:p>
          <a:p>
            <a:pPr indent="-342900" lvl="1" marL="800100" marR="0" rtl="0" algn="l">
              <a:spcBef>
                <a:spcPts val="0"/>
              </a:spcBef>
              <a:spcAft>
                <a:spcPts val="0"/>
              </a:spcAft>
              <a:buClr>
                <a:srgbClr val="000000"/>
              </a:buClr>
              <a:buSzPts val="2400"/>
              <a:buFont typeface="Arial"/>
              <a:buChar char="•"/>
            </a:pPr>
            <a:r>
              <a:rPr b="0" i="0" lang="en-US" sz="2400" u="none" cap="none" strike="noStrike">
                <a:solidFill>
                  <a:srgbClr val="000000"/>
                </a:solidFill>
                <a:latin typeface="Open Sans Light"/>
                <a:ea typeface="Open Sans Light"/>
                <a:cs typeface="Open Sans Light"/>
                <a:sym typeface="Open Sans Light"/>
              </a:rPr>
              <a:t>Who can benefit from any support you might give?</a:t>
            </a:r>
            <a:endParaRPr/>
          </a:p>
          <a:p>
            <a:pPr indent="-190500" lvl="1" marL="800100" marR="0" rtl="0" algn="l">
              <a:spcBef>
                <a:spcPts val="0"/>
              </a:spcBef>
              <a:spcAft>
                <a:spcPts val="0"/>
              </a:spcAft>
              <a:buClr>
                <a:schemeClr val="dk1"/>
              </a:buClr>
              <a:buSzPts val="2400"/>
              <a:buFont typeface="Arial"/>
              <a:buNone/>
            </a:pPr>
            <a:r>
              <a:t/>
            </a:r>
            <a:endParaRPr b="0" i="0" sz="2400" u="none" cap="none" strike="noStrike">
              <a:solidFill>
                <a:srgbClr val="000000"/>
              </a:solidFill>
              <a:latin typeface="Open Sans Light"/>
              <a:ea typeface="Open Sans Light"/>
              <a:cs typeface="Open Sans Light"/>
              <a:sym typeface="Open Sans Light"/>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10" name="Google Shape;510;p24"/>
          <p:cNvPicPr preferRelativeResize="0"/>
          <p:nvPr/>
        </p:nvPicPr>
        <p:blipFill rotWithShape="1">
          <a:blip r:embed="rId4">
            <a:alphaModFix/>
          </a:blip>
          <a:srcRect b="0" l="19256" r="17587" t="2944"/>
          <a:stretch/>
        </p:blipFill>
        <p:spPr>
          <a:xfrm>
            <a:off x="8287717" y="1625252"/>
            <a:ext cx="3408220" cy="2946053"/>
          </a:xfrm>
          <a:prstGeom prst="rect">
            <a:avLst/>
          </a:prstGeom>
          <a:noFill/>
          <a:ln>
            <a:noFill/>
          </a:ln>
        </p:spPr>
      </p:pic>
      <p:pic>
        <p:nvPicPr>
          <p:cNvPr id="511" name="Google Shape;511;p24"/>
          <p:cNvPicPr preferRelativeResize="0"/>
          <p:nvPr/>
        </p:nvPicPr>
        <p:blipFill rotWithShape="1">
          <a:blip r:embed="rId5">
            <a:alphaModFix/>
          </a:blip>
          <a:srcRect b="0" l="0" r="0" t="0"/>
          <a:stretch/>
        </p:blipFill>
        <p:spPr>
          <a:xfrm>
            <a:off x="5463773" y="4079881"/>
            <a:ext cx="3418517" cy="2563888"/>
          </a:xfrm>
          <a:prstGeom prst="rect">
            <a:avLst/>
          </a:prstGeom>
          <a:noFill/>
          <a:ln>
            <a:noFill/>
          </a:ln>
        </p:spPr>
      </p:pic>
      <p:pic>
        <p:nvPicPr>
          <p:cNvPr id="512" name="Google Shape;512;p24"/>
          <p:cNvPicPr preferRelativeResize="0"/>
          <p:nvPr/>
        </p:nvPicPr>
        <p:blipFill rotWithShape="1">
          <a:blip r:embed="rId6">
            <a:alphaModFix/>
          </a:blip>
          <a:srcRect b="37936" l="20283" r="32578" t="40406"/>
          <a:stretch/>
        </p:blipFill>
        <p:spPr>
          <a:xfrm>
            <a:off x="33463" y="4650611"/>
            <a:ext cx="5746864" cy="148527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16" name="Shape 516"/>
        <p:cNvGrpSpPr/>
        <p:nvPr/>
      </p:nvGrpSpPr>
      <p:grpSpPr>
        <a:xfrm>
          <a:off x="0" y="0"/>
          <a:ext cx="0" cy="0"/>
          <a:chOff x="0" y="0"/>
          <a:chExt cx="0" cy="0"/>
        </a:xfrm>
      </p:grpSpPr>
      <p:sp>
        <p:nvSpPr>
          <p:cNvPr id="517" name="Google Shape;517;p25"/>
          <p:cNvSpPr txBox="1"/>
          <p:nvPr/>
        </p:nvSpPr>
        <p:spPr>
          <a:xfrm>
            <a:off x="496333" y="1696701"/>
            <a:ext cx="8419600" cy="533504"/>
          </a:xfrm>
          <a:prstGeom prst="rect">
            <a:avLst/>
          </a:prstGeom>
          <a:noFill/>
          <a:ln>
            <a:noFill/>
          </a:ln>
        </p:spPr>
        <p:txBody>
          <a:bodyPr anchorCtr="0" anchor="t" bIns="121900" lIns="121900" spcFirstLastPara="1" rIns="121900" wrap="square" tIns="121900">
            <a:spAutoFit/>
          </a:bodyPr>
          <a:lstStyle/>
          <a:p>
            <a:pPr indent="0" lvl="0" marL="0" marR="0" rtl="0" algn="l">
              <a:spcBef>
                <a:spcPts val="0"/>
              </a:spcBef>
              <a:spcAft>
                <a:spcPts val="0"/>
              </a:spcAft>
              <a:buNone/>
            </a:pPr>
            <a:r>
              <a:t/>
            </a:r>
            <a:endParaRPr sz="1867">
              <a:solidFill>
                <a:srgbClr val="000000"/>
              </a:solidFill>
              <a:latin typeface="Arial"/>
              <a:ea typeface="Arial"/>
              <a:cs typeface="Arial"/>
              <a:sym typeface="Arial"/>
            </a:endParaRPr>
          </a:p>
        </p:txBody>
      </p:sp>
      <p:pic>
        <p:nvPicPr>
          <p:cNvPr descr="Map&#10;&#10;Description automatically generated" id="518" name="Google Shape;518;p25"/>
          <p:cNvPicPr preferRelativeResize="0"/>
          <p:nvPr/>
        </p:nvPicPr>
        <p:blipFill rotWithShape="1">
          <a:blip r:embed="rId3">
            <a:alphaModFix/>
          </a:blip>
          <a:srcRect b="0" l="0" r="0" t="0"/>
          <a:stretch/>
        </p:blipFill>
        <p:spPr>
          <a:xfrm>
            <a:off x="496334" y="1498601"/>
            <a:ext cx="8790741" cy="4627899"/>
          </a:xfrm>
          <a:prstGeom prst="roundRect">
            <a:avLst>
              <a:gd fmla="val 16667" name="adj"/>
            </a:avLst>
          </a:prstGeom>
          <a:noFill/>
          <a:ln>
            <a:noFill/>
          </a:ln>
        </p:spPr>
      </p:pic>
      <p:pic>
        <p:nvPicPr>
          <p:cNvPr id="519" name="Google Shape;519;p25"/>
          <p:cNvPicPr preferRelativeResize="0"/>
          <p:nvPr/>
        </p:nvPicPr>
        <p:blipFill rotWithShape="1">
          <a:blip r:embed="rId4">
            <a:alphaModFix/>
          </a:blip>
          <a:srcRect b="0" l="0" r="0" t="0"/>
          <a:stretch/>
        </p:blipFill>
        <p:spPr>
          <a:xfrm>
            <a:off x="151383" y="230461"/>
            <a:ext cx="1502631" cy="738800"/>
          </a:xfrm>
          <a:prstGeom prst="rect">
            <a:avLst/>
          </a:prstGeom>
          <a:noFill/>
          <a:ln>
            <a:noFill/>
          </a:ln>
        </p:spPr>
      </p:pic>
      <p:cxnSp>
        <p:nvCxnSpPr>
          <p:cNvPr id="520" name="Google Shape;520;p25"/>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521" name="Google Shape;521;p25"/>
          <p:cNvSpPr txBox="1"/>
          <p:nvPr>
            <p:ph type="title"/>
          </p:nvPr>
        </p:nvSpPr>
        <p:spPr>
          <a:xfrm>
            <a:off x="1638773" y="271597"/>
            <a:ext cx="10372144" cy="763600"/>
          </a:xfrm>
          <a:prstGeom prst="rect">
            <a:avLst/>
          </a:prstGeom>
          <a:noFill/>
          <a:ln>
            <a:noFill/>
          </a:ln>
        </p:spPr>
        <p:txBody>
          <a:bodyPr anchorCtr="0" anchor="t" bIns="121900" lIns="121900" spcFirstLastPara="1" rIns="121900" wrap="square" tIns="121900">
            <a:noAutofit/>
          </a:bodyPr>
          <a:lstStyle/>
          <a:p>
            <a:pPr indent="0" lvl="0" marL="0" rtl="0" algn="ctr">
              <a:lnSpc>
                <a:spcPct val="90000"/>
              </a:lnSpc>
              <a:spcBef>
                <a:spcPts val="0"/>
              </a:spcBef>
              <a:spcAft>
                <a:spcPts val="0"/>
              </a:spcAft>
              <a:buClr>
                <a:srgbClr val="073763"/>
              </a:buClr>
              <a:buSzPts val="990"/>
              <a:buFont typeface="Oswald"/>
              <a:buNone/>
            </a:pPr>
            <a:r>
              <a:rPr b="1" lang="en-US" sz="3200">
                <a:solidFill>
                  <a:srgbClr val="073763"/>
                </a:solidFill>
                <a:latin typeface="Oswald"/>
                <a:ea typeface="Oswald"/>
                <a:cs typeface="Oswald"/>
                <a:sym typeface="Oswald"/>
              </a:rPr>
              <a:t>Science to Policy Success Case: Mandatory Disclosure </a:t>
            </a:r>
            <a:r>
              <a:rPr lang="en-US" sz="3200">
                <a:solidFill>
                  <a:srgbClr val="073763"/>
                </a:solidFill>
                <a:highlight>
                  <a:srgbClr val="FFFF00"/>
                </a:highlight>
                <a:latin typeface="Oswald"/>
                <a:ea typeface="Oswald"/>
                <a:cs typeface="Oswald"/>
                <a:sym typeface="Oswald"/>
              </a:rPr>
              <a:t>🡪 If we’re using this slide, I suggest we use the Tracker’s map instead (available on the next slide)</a:t>
            </a:r>
            <a:endParaRPr b="1" sz="3200">
              <a:solidFill>
                <a:srgbClr val="073763"/>
              </a:solidFill>
              <a:highlight>
                <a:srgbClr val="FFFF00"/>
              </a:highlight>
              <a:latin typeface="Oswald"/>
              <a:ea typeface="Oswald"/>
              <a:cs typeface="Oswald"/>
              <a:sym typeface="Oswald"/>
            </a:endParaRPr>
          </a:p>
        </p:txBody>
      </p:sp>
      <p:sp>
        <p:nvSpPr>
          <p:cNvPr id="522" name="Google Shape;522;p25"/>
          <p:cNvSpPr/>
          <p:nvPr/>
        </p:nvSpPr>
        <p:spPr>
          <a:xfrm>
            <a:off x="9718041" y="2565400"/>
            <a:ext cx="2160549" cy="2014792"/>
          </a:xfrm>
          <a:prstGeom prst="ellipse">
            <a:avLst/>
          </a:prstGeom>
          <a:solidFill>
            <a:srgbClr val="073763"/>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FFFFFF"/>
                </a:solidFill>
                <a:latin typeface="Open Sans Light"/>
                <a:ea typeface="Open Sans Light"/>
                <a:cs typeface="Open Sans Light"/>
                <a:sym typeface="Open Sans Light"/>
              </a:rPr>
              <a:t>Mandatory disclosure now covers</a:t>
            </a:r>
            <a:r>
              <a:rPr lang="en-US" sz="1600">
                <a:solidFill>
                  <a:schemeClr val="lt1"/>
                </a:solidFill>
                <a:latin typeface="Open Sans Light"/>
                <a:ea typeface="Open Sans Light"/>
                <a:cs typeface="Open Sans Light"/>
                <a:sym typeface="Open Sans Light"/>
              </a:rPr>
              <a:t> </a:t>
            </a:r>
            <a:r>
              <a:rPr lang="en-US" sz="1600">
                <a:solidFill>
                  <a:srgbClr val="FFFFFF"/>
                </a:solidFill>
                <a:latin typeface="Open Sans Light"/>
                <a:ea typeface="Open Sans Light"/>
                <a:cs typeface="Open Sans Light"/>
                <a:sym typeface="Open Sans Light"/>
              </a:rPr>
              <a:t>47.9% 2021 GDP </a:t>
            </a:r>
            <a:endParaRPr sz="1600">
              <a:solidFill>
                <a:schemeClr val="lt1"/>
              </a:solidFill>
              <a:latin typeface="Open Sans Light"/>
              <a:ea typeface="Open Sans Light"/>
              <a:cs typeface="Open Sans Light"/>
              <a:sym typeface="Open Sans Light"/>
            </a:endParaRPr>
          </a:p>
          <a:p>
            <a:pPr indent="0" lvl="0" marL="0" marR="0" rtl="0" algn="ctr">
              <a:spcBef>
                <a:spcPts val="0"/>
              </a:spcBef>
              <a:spcAft>
                <a:spcPts val="0"/>
              </a:spcAft>
              <a:buNone/>
            </a:pPr>
            <a:r>
              <a:rPr lang="en-US" sz="1600">
                <a:solidFill>
                  <a:srgbClr val="FFFFFF"/>
                </a:solidFill>
                <a:latin typeface="Open Sans Light"/>
                <a:ea typeface="Open Sans Light"/>
                <a:cs typeface="Open Sans Light"/>
                <a:sym typeface="Open Sans Light"/>
              </a:rPr>
              <a:t>46.6% 2019 emissions</a:t>
            </a:r>
            <a:endParaRPr sz="1600">
              <a:solidFill>
                <a:srgbClr val="000000"/>
              </a:solidFill>
              <a:latin typeface="Calibri"/>
              <a:ea typeface="Calibri"/>
              <a:cs typeface="Calibri"/>
              <a:sym typeface="Calibri"/>
            </a:endParaRPr>
          </a:p>
        </p:txBody>
      </p:sp>
      <p:sp>
        <p:nvSpPr>
          <p:cNvPr id="523" name="Google Shape;523;p25"/>
          <p:cNvSpPr txBox="1"/>
          <p:nvPr/>
        </p:nvSpPr>
        <p:spPr>
          <a:xfrm>
            <a:off x="315714" y="6514574"/>
            <a:ext cx="310812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Open Sans Light"/>
                <a:ea typeface="Open Sans Light"/>
                <a:cs typeface="Open Sans Light"/>
                <a:sym typeface="Open Sans Light"/>
              </a:rPr>
              <a:t>Adapted from:  R2Z Pivot Point Report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8" name="Shape 528"/>
        <p:cNvGrpSpPr/>
        <p:nvPr/>
      </p:nvGrpSpPr>
      <p:grpSpPr>
        <a:xfrm>
          <a:off x="0" y="0"/>
          <a:ext cx="0" cy="0"/>
          <a:chOff x="0" y="0"/>
          <a:chExt cx="0" cy="0"/>
        </a:xfrm>
      </p:grpSpPr>
      <p:sp>
        <p:nvSpPr>
          <p:cNvPr id="529" name="Google Shape;529;p29"/>
          <p:cNvSpPr txBox="1"/>
          <p:nvPr/>
        </p:nvSpPr>
        <p:spPr>
          <a:xfrm>
            <a:off x="1911974" y="305400"/>
            <a:ext cx="9651841" cy="570926"/>
          </a:xfrm>
          <a:prstGeom prst="rect">
            <a:avLst/>
          </a:prstGeom>
          <a:noFill/>
          <a:ln>
            <a:noFill/>
          </a:ln>
        </p:spPr>
        <p:txBody>
          <a:bodyPr anchorCtr="0" anchor="t" bIns="0" lIns="0" spcFirstLastPara="1" rIns="0" wrap="square" tIns="0">
            <a:spAutoFit/>
          </a:bodyPr>
          <a:lstStyle/>
          <a:p>
            <a:pPr indent="0" lvl="0" marL="0" marR="0" rtl="0" algn="ctr">
              <a:lnSpc>
                <a:spcPct val="166666"/>
              </a:lnSpc>
              <a:spcBef>
                <a:spcPts val="0"/>
              </a:spcBef>
              <a:spcAft>
                <a:spcPts val="0"/>
              </a:spcAft>
              <a:buNone/>
            </a:pPr>
            <a:r>
              <a:rPr b="1" lang="en-US" sz="3000">
                <a:solidFill>
                  <a:srgbClr val="18464C"/>
                </a:solidFill>
                <a:latin typeface="Oswald"/>
                <a:ea typeface="Oswald"/>
                <a:cs typeface="Oswald"/>
                <a:sym typeface="Oswald"/>
              </a:rPr>
              <a:t>Summary: The Evolution of Net Zero from Science to Practice</a:t>
            </a:r>
            <a:endParaRPr/>
          </a:p>
        </p:txBody>
      </p:sp>
      <p:pic>
        <p:nvPicPr>
          <p:cNvPr id="530" name="Google Shape;530;p29"/>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grpSp>
        <p:nvGrpSpPr>
          <p:cNvPr id="531" name="Google Shape;531;p29"/>
          <p:cNvGrpSpPr/>
          <p:nvPr/>
        </p:nvGrpSpPr>
        <p:grpSpPr>
          <a:xfrm>
            <a:off x="508000" y="1531594"/>
            <a:ext cx="13267116" cy="5021007"/>
            <a:chOff x="635690" y="2474117"/>
            <a:chExt cx="18284786" cy="7122851"/>
          </a:xfrm>
        </p:grpSpPr>
        <p:grpSp>
          <p:nvGrpSpPr>
            <p:cNvPr id="532" name="Google Shape;532;p29"/>
            <p:cNvGrpSpPr/>
            <p:nvPr/>
          </p:nvGrpSpPr>
          <p:grpSpPr>
            <a:xfrm>
              <a:off x="635690" y="2474117"/>
              <a:ext cx="18284786" cy="7122851"/>
              <a:chOff x="533400" y="3083309"/>
              <a:chExt cx="18284786" cy="7122851"/>
            </a:xfrm>
          </p:grpSpPr>
          <p:grpSp>
            <p:nvGrpSpPr>
              <p:cNvPr id="533" name="Google Shape;533;p29"/>
              <p:cNvGrpSpPr/>
              <p:nvPr/>
            </p:nvGrpSpPr>
            <p:grpSpPr>
              <a:xfrm>
                <a:off x="533400" y="3083309"/>
                <a:ext cx="18284786" cy="6858000"/>
                <a:chOff x="3885349" y="1398100"/>
                <a:chExt cx="13412051" cy="8294162"/>
              </a:xfrm>
            </p:grpSpPr>
            <p:sp>
              <p:nvSpPr>
                <p:cNvPr id="534" name="Google Shape;534;p29"/>
                <p:cNvSpPr/>
                <p:nvPr/>
              </p:nvSpPr>
              <p:spPr>
                <a:xfrm rot="5400000">
                  <a:off x="4167195" y="2577361"/>
                  <a:ext cx="1063815" cy="1211116"/>
                </a:xfrm>
                <a:prstGeom prst="bentUpArrow">
                  <a:avLst>
                    <a:gd fmla="val 32840" name="adj1"/>
                    <a:gd fmla="val 25000" name="adj2"/>
                    <a:gd fmla="val 35780" name="adj3"/>
                  </a:avLst>
                </a:prstGeom>
                <a:solidFill>
                  <a:srgbClr val="BFC8E3"/>
                </a:solidFill>
                <a:ln cap="flat" cmpd="sng" w="9525">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lt1"/>
                    </a:solidFill>
                    <a:latin typeface="Calibri"/>
                    <a:ea typeface="Calibri"/>
                    <a:cs typeface="Calibri"/>
                    <a:sym typeface="Calibri"/>
                  </a:endParaRPr>
                </a:p>
              </p:txBody>
            </p:sp>
            <p:sp>
              <p:nvSpPr>
                <p:cNvPr id="535" name="Google Shape;535;p29"/>
                <p:cNvSpPr/>
                <p:nvPr/>
              </p:nvSpPr>
              <p:spPr>
                <a:xfrm>
                  <a:off x="3885349" y="1398100"/>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9DA8C5"/>
                    </a:gs>
                    <a:gs pos="50000">
                      <a:srgbClr val="919BBA"/>
                    </a:gs>
                    <a:gs pos="100000">
                      <a:srgbClr val="7C8BB3"/>
                    </a:gs>
                  </a:gsLst>
                  <a:lin ang="5400000" scaled="0"/>
                </a:gradFill>
                <a:ln>
                  <a:noFill/>
                </a:ln>
              </p:spPr>
              <p:txBody>
                <a:bodyPr anchorCtr="0" anchor="ctr" bIns="76350" lIns="76350" spcFirstLastPara="1" rIns="76350" wrap="square" tIns="76350">
                  <a:noAutofit/>
                </a:bodyPr>
                <a:lstStyle/>
                <a:p>
                  <a:pPr indent="0" lvl="0" marL="0" marR="0" rtl="0" algn="ctr">
                    <a:lnSpc>
                      <a:spcPct val="90000"/>
                    </a:lnSpc>
                    <a:spcBef>
                      <a:spcPts val="0"/>
                    </a:spcBef>
                    <a:spcAft>
                      <a:spcPts val="0"/>
                    </a:spcAft>
                    <a:buNone/>
                  </a:pPr>
                  <a:r>
                    <a:rPr lang="en-US" sz="1200">
                      <a:solidFill>
                        <a:schemeClr val="lt1"/>
                      </a:solidFill>
                      <a:latin typeface="Oswald Medium"/>
                      <a:ea typeface="Oswald Medium"/>
                      <a:cs typeface="Oswald Medium"/>
                      <a:sym typeface="Oswald Medium"/>
                    </a:rPr>
                    <a:t>ESTABLISH SCIENCE OF</a:t>
                  </a:r>
                  <a:endParaRPr/>
                </a:p>
                <a:p>
                  <a:pPr indent="0" lvl="0" marL="0" marR="0" rtl="0" algn="ctr">
                    <a:lnSpc>
                      <a:spcPct val="90000"/>
                    </a:lnSpc>
                    <a:spcBef>
                      <a:spcPts val="420"/>
                    </a:spcBef>
                    <a:spcAft>
                      <a:spcPts val="0"/>
                    </a:spcAft>
                    <a:buNone/>
                  </a:pPr>
                  <a:r>
                    <a:rPr lang="en-US" sz="1200">
                      <a:solidFill>
                        <a:schemeClr val="lt1"/>
                      </a:solidFill>
                      <a:latin typeface="Oswald Medium"/>
                      <a:ea typeface="Oswald Medium"/>
                      <a:cs typeface="Oswald Medium"/>
                      <a:sym typeface="Oswald Medium"/>
                    </a:rPr>
                    <a:t> NET ZERO</a:t>
                  </a:r>
                  <a:endParaRPr/>
                </a:p>
                <a:p>
                  <a:pPr indent="0" lvl="0" marL="0" marR="0" rtl="0" algn="ctr">
                    <a:lnSpc>
                      <a:spcPct val="90000"/>
                    </a:lnSpc>
                    <a:spcBef>
                      <a:spcPts val="420"/>
                    </a:spcBef>
                    <a:spcAft>
                      <a:spcPts val="0"/>
                    </a:spcAft>
                    <a:buNone/>
                  </a:pPr>
                  <a:r>
                    <a:rPr lang="en-US" sz="1200">
                      <a:solidFill>
                        <a:schemeClr val="dk1"/>
                      </a:solidFill>
                      <a:latin typeface="Oswald Medium"/>
                      <a:ea typeface="Oswald Medium"/>
                      <a:cs typeface="Oswald Medium"/>
                      <a:sym typeface="Oswald Medium"/>
                    </a:rPr>
                    <a:t>2008-2015</a:t>
                  </a:r>
                  <a:endParaRPr sz="1333">
                    <a:solidFill>
                      <a:schemeClr val="dk1"/>
                    </a:solidFill>
                    <a:latin typeface="Oswald Medium"/>
                    <a:ea typeface="Oswald Medium"/>
                    <a:cs typeface="Oswald Medium"/>
                    <a:sym typeface="Oswald Medium"/>
                  </a:endParaRPr>
                </a:p>
              </p:txBody>
            </p:sp>
            <p:sp>
              <p:nvSpPr>
                <p:cNvPr id="536" name="Google Shape;536;p29"/>
                <p:cNvSpPr/>
                <p:nvPr/>
              </p:nvSpPr>
              <p:spPr>
                <a:xfrm>
                  <a:off x="5676187" y="1517653"/>
                  <a:ext cx="4082861" cy="101315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76204" lvl="1" marL="76204" marR="0" rtl="0" algn="l">
                    <a:lnSpc>
                      <a:spcPct val="90000"/>
                    </a:lnSpc>
                    <a:spcBef>
                      <a:spcPts val="0"/>
                    </a:spcBef>
                    <a:spcAft>
                      <a:spcPts val="0"/>
                    </a:spcAft>
                    <a:buClr>
                      <a:schemeClr val="dk1"/>
                    </a:buClr>
                    <a:buSzPts val="1200"/>
                    <a:buFont typeface="Open Sans Light"/>
                    <a:buChar char="•"/>
                  </a:pPr>
                  <a:r>
                    <a:rPr b="0" i="0" lang="en-US" sz="1200" u="none" cap="none" strike="noStrike">
                      <a:solidFill>
                        <a:schemeClr val="dk1"/>
                      </a:solidFill>
                      <a:latin typeface="Open Sans Light"/>
                      <a:ea typeface="Open Sans Light"/>
                      <a:cs typeface="Open Sans Light"/>
                      <a:sym typeface="Open Sans Light"/>
                    </a:rPr>
                    <a:t>Scientists establish the global understanding of net zero and the impact of cumulative emissions.</a:t>
                  </a:r>
                  <a:endParaRPr/>
                </a:p>
              </p:txBody>
            </p:sp>
            <p:sp>
              <p:nvSpPr>
                <p:cNvPr id="537" name="Google Shape;537;p29"/>
                <p:cNvSpPr/>
                <p:nvPr/>
              </p:nvSpPr>
              <p:spPr>
                <a:xfrm rot="5400000">
                  <a:off x="5651991" y="3985488"/>
                  <a:ext cx="1063815" cy="1211116"/>
                </a:xfrm>
                <a:prstGeom prst="bentUpArrow">
                  <a:avLst>
                    <a:gd fmla="val 32840" name="adj1"/>
                    <a:gd fmla="val 25000" name="adj2"/>
                    <a:gd fmla="val 35780" name="adj3"/>
                  </a:avLst>
                </a:prstGeom>
                <a:solidFill>
                  <a:srgbClr val="BCC5E2"/>
                </a:solidFill>
                <a:ln cap="flat" cmpd="sng" w="9525">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lt1"/>
                    </a:solidFill>
                    <a:latin typeface="Calibri"/>
                    <a:ea typeface="Calibri"/>
                    <a:cs typeface="Calibri"/>
                    <a:sym typeface="Calibri"/>
                  </a:endParaRPr>
                </a:p>
              </p:txBody>
            </p:sp>
            <p:sp>
              <p:nvSpPr>
                <p:cNvPr id="538" name="Google Shape;538;p29"/>
                <p:cNvSpPr/>
                <p:nvPr/>
              </p:nvSpPr>
              <p:spPr>
                <a:xfrm>
                  <a:off x="5304661" y="2745817"/>
                  <a:ext cx="1790838" cy="1253527"/>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A7B4DA"/>
                    </a:gs>
                    <a:gs pos="50000">
                      <a:srgbClr val="99A7D4"/>
                    </a:gs>
                    <a:gs pos="100000">
                      <a:srgbClr val="869AD2"/>
                    </a:gs>
                  </a:gsLst>
                  <a:lin ang="5400000" scaled="0"/>
                </a:gradFill>
                <a:ln>
                  <a:noFill/>
                </a:ln>
              </p:spPr>
              <p:txBody>
                <a:bodyPr anchorCtr="0" anchor="ctr" bIns="76350" lIns="76350" spcFirstLastPara="1" rIns="76350" wrap="square" tIns="76350">
                  <a:noAutofit/>
                </a:bodyPr>
                <a:lstStyle/>
                <a:p>
                  <a:pPr indent="0" lvl="0" marL="0" marR="0" rtl="0" algn="ctr">
                    <a:lnSpc>
                      <a:spcPct val="90000"/>
                    </a:lnSpc>
                    <a:spcBef>
                      <a:spcPts val="0"/>
                    </a:spcBef>
                    <a:spcAft>
                      <a:spcPts val="0"/>
                    </a:spcAft>
                    <a:buNone/>
                  </a:pPr>
                  <a:r>
                    <a:rPr lang="en-US" sz="1200">
                      <a:solidFill>
                        <a:srgbClr val="7030A0"/>
                      </a:solidFill>
                      <a:latin typeface="Oswald Medium"/>
                      <a:ea typeface="Oswald Medium"/>
                      <a:cs typeface="Oswald Medium"/>
                      <a:sym typeface="Oswald Medium"/>
                    </a:rPr>
                    <a:t>AGREE TO GLOBAL </a:t>
                  </a:r>
                  <a:endParaRPr/>
                </a:p>
                <a:p>
                  <a:pPr indent="0" lvl="0" marL="0" marR="0" rtl="0" algn="ctr">
                    <a:lnSpc>
                      <a:spcPct val="90000"/>
                    </a:lnSpc>
                    <a:spcBef>
                      <a:spcPts val="420"/>
                    </a:spcBef>
                    <a:spcAft>
                      <a:spcPts val="0"/>
                    </a:spcAft>
                    <a:buNone/>
                  </a:pPr>
                  <a:r>
                    <a:rPr lang="en-US" sz="1200">
                      <a:solidFill>
                        <a:srgbClr val="7030A0"/>
                      </a:solidFill>
                      <a:latin typeface="Oswald Medium"/>
                      <a:ea typeface="Oswald Medium"/>
                      <a:cs typeface="Oswald Medium"/>
                      <a:sym typeface="Oswald Medium"/>
                    </a:rPr>
                    <a:t>NET ZERO</a:t>
                  </a:r>
                  <a:endParaRPr/>
                </a:p>
                <a:p>
                  <a:pPr indent="0" lvl="0" marL="0" marR="0" rtl="0" algn="ctr">
                    <a:lnSpc>
                      <a:spcPct val="90000"/>
                    </a:lnSpc>
                    <a:spcBef>
                      <a:spcPts val="420"/>
                    </a:spcBef>
                    <a:spcAft>
                      <a:spcPts val="0"/>
                    </a:spcAft>
                    <a:buNone/>
                  </a:pPr>
                  <a:r>
                    <a:rPr lang="en-US" sz="1200">
                      <a:solidFill>
                        <a:schemeClr val="dk1"/>
                      </a:solidFill>
                      <a:latin typeface="Oswald Medium"/>
                      <a:ea typeface="Oswald Medium"/>
                      <a:cs typeface="Oswald Medium"/>
                      <a:sym typeface="Oswald Medium"/>
                    </a:rPr>
                    <a:t>2015-2021</a:t>
                  </a:r>
                  <a:endParaRPr/>
                </a:p>
              </p:txBody>
            </p:sp>
            <p:sp>
              <p:nvSpPr>
                <p:cNvPr id="539" name="Google Shape;539;p29"/>
                <p:cNvSpPr/>
                <p:nvPr/>
              </p:nvSpPr>
              <p:spPr>
                <a:xfrm>
                  <a:off x="7226466" y="2902821"/>
                  <a:ext cx="4977447" cy="1013156"/>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76204" lvl="1" marL="76204" marR="0" rtl="0" algn="l">
                    <a:lnSpc>
                      <a:spcPct val="90000"/>
                    </a:lnSpc>
                    <a:spcBef>
                      <a:spcPts val="0"/>
                    </a:spcBef>
                    <a:spcAft>
                      <a:spcPts val="0"/>
                    </a:spcAft>
                    <a:buClr>
                      <a:schemeClr val="dk1"/>
                    </a:buClr>
                    <a:buSzPts val="1200"/>
                    <a:buFont typeface="Open Sans Light"/>
                    <a:buChar char="•"/>
                  </a:pPr>
                  <a:r>
                    <a:rPr b="0" i="0" lang="en-US" sz="1200" u="none" cap="none" strike="noStrike">
                      <a:solidFill>
                        <a:schemeClr val="dk1"/>
                      </a:solidFill>
                      <a:latin typeface="Open Sans Light"/>
                      <a:ea typeface="Open Sans Light"/>
                      <a:cs typeface="Open Sans Light"/>
                      <a:sym typeface="Open Sans Light"/>
                    </a:rPr>
                    <a:t>International paris agreement acknowledges this balance </a:t>
                  </a:r>
                  <a:endParaRPr/>
                </a:p>
                <a:p>
                  <a:pPr indent="-76204" lvl="1" marL="76204" marR="0" rtl="0" algn="l">
                    <a:lnSpc>
                      <a:spcPct val="90000"/>
                    </a:lnSpc>
                    <a:spcBef>
                      <a:spcPts val="180"/>
                    </a:spcBef>
                    <a:spcAft>
                      <a:spcPts val="0"/>
                    </a:spcAft>
                    <a:buClr>
                      <a:schemeClr val="dk1"/>
                    </a:buClr>
                    <a:buSzPts val="1200"/>
                    <a:buFont typeface="Open Sans Light"/>
                    <a:buChar char="•"/>
                  </a:pPr>
                  <a:r>
                    <a:rPr b="0" i="0" lang="en-US" sz="1200" u="none" cap="none" strike="noStrike">
                      <a:solidFill>
                        <a:schemeClr val="dk1"/>
                      </a:solidFill>
                      <a:latin typeface="Open Sans Light"/>
                      <a:ea typeface="Open Sans Light"/>
                      <a:cs typeface="Open Sans Light"/>
                      <a:sym typeface="Open Sans Light"/>
                    </a:rPr>
                    <a:t>Governments &amp; organisations increasingly set net zero targets</a:t>
                  </a:r>
                  <a:endParaRPr/>
                </a:p>
                <a:p>
                  <a:pPr indent="-76204" lvl="1" marL="76204" marR="0" rtl="0" algn="l">
                    <a:lnSpc>
                      <a:spcPct val="90000"/>
                    </a:lnSpc>
                    <a:spcBef>
                      <a:spcPts val="180"/>
                    </a:spcBef>
                    <a:spcAft>
                      <a:spcPts val="0"/>
                    </a:spcAft>
                    <a:buClr>
                      <a:schemeClr val="dk1"/>
                    </a:buClr>
                    <a:buSzPts val="1200"/>
                    <a:buFont typeface="Open Sans Light"/>
                    <a:buChar char="•"/>
                  </a:pPr>
                  <a:r>
                    <a:rPr b="0" i="0" lang="en-US" sz="1200" u="none" cap="none" strike="noStrike">
                      <a:solidFill>
                        <a:schemeClr val="dk1"/>
                      </a:solidFill>
                      <a:latin typeface="Open Sans Light"/>
                      <a:ea typeface="Open Sans Light"/>
                      <a:cs typeface="Open Sans Light"/>
                      <a:sym typeface="Open Sans Light"/>
                    </a:rPr>
                    <a:t>Race to Zero Launches</a:t>
                  </a:r>
                  <a:endParaRPr/>
                </a:p>
              </p:txBody>
            </p:sp>
            <p:sp>
              <p:nvSpPr>
                <p:cNvPr id="540" name="Google Shape;540;p29"/>
                <p:cNvSpPr/>
                <p:nvPr/>
              </p:nvSpPr>
              <p:spPr>
                <a:xfrm rot="5400000">
                  <a:off x="7136786" y="5393614"/>
                  <a:ext cx="1063815" cy="1211116"/>
                </a:xfrm>
                <a:prstGeom prst="bentUpArrow">
                  <a:avLst>
                    <a:gd fmla="val 32840" name="adj1"/>
                    <a:gd fmla="val 25000" name="adj2"/>
                    <a:gd fmla="val 35780" name="adj3"/>
                  </a:avLst>
                </a:prstGeom>
                <a:solidFill>
                  <a:srgbClr val="BAC3E1"/>
                </a:solidFill>
                <a:ln cap="flat" cmpd="sng" w="9525">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lt1"/>
                    </a:solidFill>
                    <a:latin typeface="Calibri"/>
                    <a:ea typeface="Calibri"/>
                    <a:cs typeface="Calibri"/>
                    <a:sym typeface="Calibri"/>
                  </a:endParaRPr>
                </a:p>
              </p:txBody>
            </p:sp>
            <p:sp>
              <p:nvSpPr>
                <p:cNvPr id="541" name="Google Shape;541;p29"/>
                <p:cNvSpPr/>
                <p:nvPr/>
              </p:nvSpPr>
              <p:spPr>
                <a:xfrm>
                  <a:off x="6854940" y="4214354"/>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BFC9E6"/>
                    </a:gs>
                    <a:gs pos="50000">
                      <a:srgbClr val="B2BEE0"/>
                    </a:gs>
                    <a:gs pos="100000">
                      <a:srgbClr val="A6B4DE"/>
                    </a:gs>
                  </a:gsLst>
                  <a:lin ang="5400000" scaled="0"/>
                </a:gradFill>
                <a:ln>
                  <a:noFill/>
                </a:ln>
              </p:spPr>
              <p:txBody>
                <a:bodyPr anchorCtr="0" anchor="ctr" bIns="76350" lIns="76350" spcFirstLastPara="1" rIns="76350" wrap="square" tIns="76350">
                  <a:noAutofit/>
                </a:bodyPr>
                <a:lstStyle/>
                <a:p>
                  <a:pPr indent="0" lvl="0" marL="0" marR="0" rtl="0" algn="ctr">
                    <a:spcBef>
                      <a:spcPts val="0"/>
                    </a:spcBef>
                    <a:spcAft>
                      <a:spcPts val="0"/>
                    </a:spcAft>
                    <a:buNone/>
                  </a:pPr>
                  <a:r>
                    <a:rPr lang="en-US" sz="1200">
                      <a:solidFill>
                        <a:srgbClr val="7030A0"/>
                      </a:solidFill>
                      <a:latin typeface="Oswald Medium"/>
                      <a:ea typeface="Oswald Medium"/>
                      <a:cs typeface="Oswald Medium"/>
                      <a:sym typeface="Oswald Medium"/>
                    </a:rPr>
                    <a:t>DEFINE NET ZERO FOR SUBNATIONAL</a:t>
                  </a:r>
                  <a:endParaRPr/>
                </a:p>
                <a:p>
                  <a:pPr indent="0" lvl="0" marL="0" marR="0" rtl="0" algn="ctr">
                    <a:spcBef>
                      <a:spcPts val="420"/>
                    </a:spcBef>
                    <a:spcAft>
                      <a:spcPts val="0"/>
                    </a:spcAft>
                    <a:buNone/>
                  </a:pPr>
                  <a:r>
                    <a:rPr lang="en-US" sz="1200">
                      <a:solidFill>
                        <a:schemeClr val="dk1"/>
                      </a:solidFill>
                      <a:latin typeface="Oswald Medium"/>
                      <a:ea typeface="Oswald Medium"/>
                      <a:cs typeface="Oswald Medium"/>
                      <a:sym typeface="Oswald Medium"/>
                    </a:rPr>
                    <a:t>2021-2022</a:t>
                  </a:r>
                  <a:endParaRPr/>
                </a:p>
              </p:txBody>
            </p:sp>
            <p:sp>
              <p:nvSpPr>
                <p:cNvPr id="542" name="Google Shape;542;p29"/>
                <p:cNvSpPr/>
                <p:nvPr/>
              </p:nvSpPr>
              <p:spPr>
                <a:xfrm>
                  <a:off x="8645778" y="3975753"/>
                  <a:ext cx="5985940" cy="1013156"/>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76204" lvl="1" marL="76204" marR="0" rtl="0" algn="l">
                    <a:spcBef>
                      <a:spcPts val="0"/>
                    </a:spcBef>
                    <a:spcAft>
                      <a:spcPts val="0"/>
                    </a:spcAft>
                    <a:buClr>
                      <a:schemeClr val="dk1"/>
                    </a:buClr>
                    <a:buSzPts val="1200"/>
                    <a:buFont typeface="Open Sans Light"/>
                    <a:buChar char="•"/>
                  </a:pPr>
                  <a:r>
                    <a:rPr b="0" i="0" lang="en-US" sz="1200" u="none" cap="none" strike="noStrike">
                      <a:solidFill>
                        <a:schemeClr val="dk1"/>
                      </a:solidFill>
                      <a:latin typeface="Open Sans Light"/>
                      <a:ea typeface="Open Sans Light"/>
                      <a:cs typeface="Open Sans Light"/>
                      <a:sym typeface="Open Sans Light"/>
                    </a:rPr>
                    <a:t>Initiatives emerge to provide detailed guidance for national and subnational net zero close greenwashing loopholes / the gap between science and practice,</a:t>
                  </a:r>
                  <a:endParaRPr/>
                </a:p>
              </p:txBody>
            </p:sp>
            <p:sp>
              <p:nvSpPr>
                <p:cNvPr id="543" name="Google Shape;543;p29"/>
                <p:cNvSpPr/>
                <p:nvPr/>
              </p:nvSpPr>
              <p:spPr>
                <a:xfrm rot="5400000">
                  <a:off x="8621582" y="6801741"/>
                  <a:ext cx="1063815" cy="1211116"/>
                </a:xfrm>
                <a:prstGeom prst="bentUpArrow">
                  <a:avLst>
                    <a:gd fmla="val 32840" name="adj1"/>
                    <a:gd fmla="val 25000" name="adj2"/>
                    <a:gd fmla="val 35780" name="adj3"/>
                  </a:avLst>
                </a:prstGeom>
                <a:solidFill>
                  <a:srgbClr val="B8C2E0"/>
                </a:solidFill>
                <a:ln cap="flat" cmpd="sng" w="9525">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lt1"/>
                    </a:solidFill>
                    <a:latin typeface="Calibri"/>
                    <a:ea typeface="Calibri"/>
                    <a:cs typeface="Calibri"/>
                    <a:sym typeface="Calibri"/>
                  </a:endParaRPr>
                </a:p>
              </p:txBody>
            </p:sp>
            <p:sp>
              <p:nvSpPr>
                <p:cNvPr id="544" name="Google Shape;544;p29"/>
                <p:cNvSpPr/>
                <p:nvPr/>
              </p:nvSpPr>
              <p:spPr>
                <a:xfrm>
                  <a:off x="8339735" y="5622480"/>
                  <a:ext cx="1790838" cy="1253527"/>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E0E5F2"/>
                    </a:gs>
                    <a:gs pos="50000">
                      <a:srgbClr val="D4DAEC"/>
                    </a:gs>
                    <a:gs pos="100000">
                      <a:srgbClr val="CED5EB"/>
                    </a:gs>
                  </a:gsLst>
                  <a:lin ang="5400000" scaled="0"/>
                </a:gradFill>
                <a:ln>
                  <a:noFill/>
                </a:ln>
              </p:spPr>
              <p:txBody>
                <a:bodyPr anchorCtr="0" anchor="ctr" bIns="76350" lIns="76350" spcFirstLastPara="1" rIns="76350" wrap="square" tIns="76350">
                  <a:noAutofit/>
                </a:bodyPr>
                <a:lstStyle/>
                <a:p>
                  <a:pPr indent="0" lvl="0" marL="0" marR="0" rtl="0" algn="ctr">
                    <a:lnSpc>
                      <a:spcPct val="90000"/>
                    </a:lnSpc>
                    <a:spcBef>
                      <a:spcPts val="0"/>
                    </a:spcBef>
                    <a:spcAft>
                      <a:spcPts val="0"/>
                    </a:spcAft>
                    <a:buNone/>
                  </a:pPr>
                  <a:r>
                    <a:rPr lang="en-US" sz="1200">
                      <a:solidFill>
                        <a:schemeClr val="accent1"/>
                      </a:solidFill>
                      <a:latin typeface="Oswald Medium"/>
                      <a:ea typeface="Oswald Medium"/>
                      <a:cs typeface="Oswald Medium"/>
                      <a:sym typeface="Oswald Medium"/>
                    </a:rPr>
                    <a:t>SCALE NET ZERO STANDARDS AND POLICY</a:t>
                  </a:r>
                  <a:endParaRPr/>
                </a:p>
                <a:p>
                  <a:pPr indent="0" lvl="0" marL="0" marR="0" rtl="0" algn="ctr">
                    <a:lnSpc>
                      <a:spcPct val="90000"/>
                    </a:lnSpc>
                    <a:spcBef>
                      <a:spcPts val="420"/>
                    </a:spcBef>
                    <a:spcAft>
                      <a:spcPts val="0"/>
                    </a:spcAft>
                    <a:buNone/>
                  </a:pPr>
                  <a:r>
                    <a:rPr lang="en-US" sz="1200">
                      <a:solidFill>
                        <a:schemeClr val="dk1"/>
                      </a:solidFill>
                      <a:latin typeface="Oswald Medium"/>
                      <a:ea typeface="Oswald Medium"/>
                      <a:cs typeface="Oswald Medium"/>
                      <a:sym typeface="Oswald Medium"/>
                    </a:rPr>
                    <a:t>2023-2025</a:t>
                  </a:r>
                  <a:endParaRPr/>
                </a:p>
              </p:txBody>
            </p:sp>
            <p:sp>
              <p:nvSpPr>
                <p:cNvPr id="545" name="Google Shape;545;p29"/>
                <p:cNvSpPr/>
                <p:nvPr/>
              </p:nvSpPr>
              <p:spPr>
                <a:xfrm>
                  <a:off x="10187272" y="5458397"/>
                  <a:ext cx="5490426" cy="1118736"/>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76204" lvl="1" marL="76204" marR="0" rtl="0" algn="l">
                    <a:lnSpc>
                      <a:spcPct val="90000"/>
                    </a:lnSpc>
                    <a:spcBef>
                      <a:spcPts val="0"/>
                    </a:spcBef>
                    <a:spcAft>
                      <a:spcPts val="0"/>
                    </a:spcAft>
                    <a:buClr>
                      <a:schemeClr val="dk1"/>
                    </a:buClr>
                    <a:buSzPts val="1200"/>
                    <a:buFont typeface="Open Sans Light"/>
                    <a:buChar char="•"/>
                  </a:pPr>
                  <a:r>
                    <a:rPr b="0" i="0" lang="en-US" sz="1200" u="none" cap="none" strike="noStrike">
                      <a:solidFill>
                        <a:schemeClr val="dk1"/>
                      </a:solidFill>
                      <a:latin typeface="Open Sans Light"/>
                      <a:ea typeface="Open Sans Light"/>
                      <a:cs typeface="Open Sans Light"/>
                      <a:sym typeface="Open Sans Light"/>
                    </a:rPr>
                    <a:t>Governments &amp; standards close loopholes</a:t>
                  </a:r>
                  <a:endParaRPr/>
                </a:p>
              </p:txBody>
            </p:sp>
            <p:sp>
              <p:nvSpPr>
                <p:cNvPr id="546" name="Google Shape;546;p29"/>
                <p:cNvSpPr/>
                <p:nvPr/>
              </p:nvSpPr>
              <p:spPr>
                <a:xfrm rot="5400000">
                  <a:off x="10106377" y="8209868"/>
                  <a:ext cx="1063815" cy="1211116"/>
                </a:xfrm>
                <a:prstGeom prst="bentUpArrow">
                  <a:avLst>
                    <a:gd fmla="val 32840" name="adj1"/>
                    <a:gd fmla="val 25000" name="adj2"/>
                    <a:gd fmla="val 35780" name="adj3"/>
                  </a:avLst>
                </a:prstGeom>
                <a:solidFill>
                  <a:srgbClr val="B6C0DF"/>
                </a:solidFill>
                <a:ln cap="flat" cmpd="sng" w="9525">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lt1"/>
                    </a:solidFill>
                    <a:latin typeface="Calibri"/>
                    <a:ea typeface="Calibri"/>
                    <a:cs typeface="Calibri"/>
                    <a:sym typeface="Calibri"/>
                  </a:endParaRPr>
                </a:p>
              </p:txBody>
            </p:sp>
            <p:sp>
              <p:nvSpPr>
                <p:cNvPr id="547" name="Google Shape;547;p29"/>
                <p:cNvSpPr/>
                <p:nvPr/>
              </p:nvSpPr>
              <p:spPr>
                <a:xfrm>
                  <a:off x="9824531" y="7030607"/>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BFC9E6"/>
                    </a:gs>
                    <a:gs pos="50000">
                      <a:srgbClr val="B2BEE0"/>
                    </a:gs>
                    <a:gs pos="100000">
                      <a:srgbClr val="A6B4DE"/>
                    </a:gs>
                  </a:gsLst>
                  <a:lin ang="5400000" scaled="0"/>
                </a:gradFill>
                <a:ln>
                  <a:noFill/>
                </a:ln>
              </p:spPr>
              <p:txBody>
                <a:bodyPr anchorCtr="0" anchor="ctr" bIns="71275" lIns="71275" spcFirstLastPara="1" rIns="71275" wrap="square" tIns="71275">
                  <a:noAutofit/>
                </a:bodyPr>
                <a:lstStyle/>
                <a:p>
                  <a:pPr indent="0" lvl="0" marL="0" marR="0" rtl="0" algn="ctr">
                    <a:lnSpc>
                      <a:spcPct val="90000"/>
                    </a:lnSpc>
                    <a:spcBef>
                      <a:spcPts val="0"/>
                    </a:spcBef>
                    <a:spcAft>
                      <a:spcPts val="0"/>
                    </a:spcAft>
                    <a:buNone/>
                  </a:pPr>
                  <a:r>
                    <a:rPr lang="en-US" sz="1067">
                      <a:solidFill>
                        <a:schemeClr val="accent1"/>
                      </a:solidFill>
                      <a:latin typeface="Oswald Medium"/>
                      <a:ea typeface="Oswald Medium"/>
                      <a:cs typeface="Oswald Medium"/>
                      <a:sym typeface="Oswald Medium"/>
                    </a:rPr>
                    <a:t>IMPLIMENT NET ZERO</a:t>
                  </a:r>
                  <a:endParaRPr/>
                </a:p>
                <a:p>
                  <a:pPr indent="0" lvl="0" marL="0" marR="0" rtl="0" algn="ctr">
                    <a:lnSpc>
                      <a:spcPct val="90000"/>
                    </a:lnSpc>
                    <a:spcBef>
                      <a:spcPts val="373"/>
                    </a:spcBef>
                    <a:spcAft>
                      <a:spcPts val="0"/>
                    </a:spcAft>
                    <a:buNone/>
                  </a:pPr>
                  <a:r>
                    <a:rPr lang="en-US" sz="1067">
                      <a:solidFill>
                        <a:schemeClr val="dk1"/>
                      </a:solidFill>
                      <a:latin typeface="Oswald Medium"/>
                      <a:ea typeface="Oswald Medium"/>
                      <a:cs typeface="Oswald Medium"/>
                      <a:sym typeface="Oswald Medium"/>
                    </a:rPr>
                    <a:t>2025-2050</a:t>
                  </a:r>
                  <a:endParaRPr/>
                </a:p>
              </p:txBody>
            </p:sp>
            <p:sp>
              <p:nvSpPr>
                <p:cNvPr id="548" name="Google Shape;548;p29"/>
                <p:cNvSpPr/>
                <p:nvPr/>
              </p:nvSpPr>
              <p:spPr>
                <a:xfrm>
                  <a:off x="11615369" y="7150160"/>
                  <a:ext cx="3624631" cy="101315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76204" lvl="1" marL="76204" marR="0" rtl="0" algn="l">
                    <a:lnSpc>
                      <a:spcPct val="90000"/>
                    </a:lnSpc>
                    <a:spcBef>
                      <a:spcPts val="0"/>
                    </a:spcBef>
                    <a:spcAft>
                      <a:spcPts val="0"/>
                    </a:spcAft>
                    <a:buClr>
                      <a:schemeClr val="dk1"/>
                    </a:buClr>
                    <a:buSzPts val="1200"/>
                    <a:buFont typeface="Open Sans Light"/>
                    <a:buChar char="•"/>
                  </a:pPr>
                  <a:r>
                    <a:rPr b="0" i="0" lang="en-US" sz="1200" u="none" cap="none" strike="noStrike">
                      <a:solidFill>
                        <a:schemeClr val="dk1"/>
                      </a:solidFill>
                      <a:latin typeface="Open Sans Light"/>
                      <a:ea typeface="Open Sans Light"/>
                      <a:cs typeface="Open Sans Light"/>
                      <a:sym typeface="Open Sans Light"/>
                    </a:rPr>
                    <a:t>Implementation phase</a:t>
                  </a:r>
                  <a:endParaRPr/>
                </a:p>
                <a:p>
                  <a:pPr indent="-76204" lvl="1" marL="76204" marR="0" rtl="0" algn="l">
                    <a:lnSpc>
                      <a:spcPct val="90000"/>
                    </a:lnSpc>
                    <a:spcBef>
                      <a:spcPts val="180"/>
                    </a:spcBef>
                    <a:spcAft>
                      <a:spcPts val="0"/>
                    </a:spcAft>
                    <a:buClr>
                      <a:schemeClr val="dk1"/>
                    </a:buClr>
                    <a:buSzPts val="1200"/>
                    <a:buFont typeface="Open Sans Light"/>
                    <a:buChar char="•"/>
                  </a:pPr>
                  <a:r>
                    <a:rPr b="0" i="0" lang="en-US" sz="1200" u="none" cap="none" strike="noStrike">
                      <a:solidFill>
                        <a:schemeClr val="dk1"/>
                      </a:solidFill>
                      <a:latin typeface="Open Sans Light"/>
                      <a:ea typeface="Open Sans Light"/>
                      <a:cs typeface="Open Sans Light"/>
                      <a:sym typeface="Open Sans Light"/>
                    </a:rPr>
                    <a:t>Guidance is tested and iterated, finds its way into policy.</a:t>
                  </a:r>
                  <a:endParaRPr/>
                </a:p>
              </p:txBody>
            </p:sp>
            <p:sp>
              <p:nvSpPr>
                <p:cNvPr id="549" name="Google Shape;549;p29"/>
                <p:cNvSpPr/>
                <p:nvPr/>
              </p:nvSpPr>
              <p:spPr>
                <a:xfrm>
                  <a:off x="11309326" y="8438734"/>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A7B4DA"/>
                    </a:gs>
                    <a:gs pos="50000">
                      <a:srgbClr val="99A7D4"/>
                    </a:gs>
                    <a:gs pos="100000">
                      <a:srgbClr val="869AD2"/>
                    </a:gs>
                  </a:gsLst>
                  <a:lin ang="5400000" scaled="0"/>
                </a:gradFill>
                <a:ln>
                  <a:noFill/>
                </a:ln>
              </p:spPr>
              <p:txBody>
                <a:bodyPr anchorCtr="0" anchor="ctr" bIns="76350" lIns="76350" spcFirstLastPara="1" rIns="76350" wrap="square" tIns="76350">
                  <a:noAutofit/>
                </a:bodyPr>
                <a:lstStyle/>
                <a:p>
                  <a:pPr indent="0" lvl="0" marL="0" marR="0" rtl="0" algn="ctr">
                    <a:lnSpc>
                      <a:spcPct val="90000"/>
                    </a:lnSpc>
                    <a:spcBef>
                      <a:spcPts val="0"/>
                    </a:spcBef>
                    <a:spcAft>
                      <a:spcPts val="0"/>
                    </a:spcAft>
                    <a:buNone/>
                  </a:pPr>
                  <a:r>
                    <a:rPr lang="en-US" sz="1200">
                      <a:solidFill>
                        <a:srgbClr val="7030A0"/>
                      </a:solidFill>
                      <a:latin typeface="Oswald Medium"/>
                      <a:ea typeface="Oswald Medium"/>
                      <a:cs typeface="Oswald Medium"/>
                      <a:sym typeface="Oswald Medium"/>
                    </a:rPr>
                    <a:t>ACHIEVE NET ZERO</a:t>
                  </a:r>
                  <a:endParaRPr/>
                </a:p>
                <a:p>
                  <a:pPr indent="0" lvl="0" marL="0" marR="0" rtl="0" algn="ctr">
                    <a:lnSpc>
                      <a:spcPct val="90000"/>
                    </a:lnSpc>
                    <a:spcBef>
                      <a:spcPts val="420"/>
                    </a:spcBef>
                    <a:spcAft>
                      <a:spcPts val="0"/>
                    </a:spcAft>
                    <a:buNone/>
                  </a:pPr>
                  <a:r>
                    <a:rPr lang="en-US" sz="1200">
                      <a:solidFill>
                        <a:schemeClr val="dk1"/>
                      </a:solidFill>
                      <a:latin typeface="Oswald Medium"/>
                      <a:ea typeface="Oswald Medium"/>
                      <a:cs typeface="Oswald Medium"/>
                      <a:sym typeface="Oswald Medium"/>
                    </a:rPr>
                    <a:t>2050-</a:t>
                  </a:r>
                  <a:endParaRPr/>
                </a:p>
              </p:txBody>
            </p:sp>
            <p:sp>
              <p:nvSpPr>
                <p:cNvPr id="550" name="Google Shape;550;p29"/>
                <p:cNvSpPr/>
                <p:nvPr/>
              </p:nvSpPr>
              <p:spPr>
                <a:xfrm>
                  <a:off x="13100165" y="8558286"/>
                  <a:ext cx="4197235" cy="101315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27925" lIns="27925" spcFirstLastPara="1" rIns="27925" wrap="square" tIns="27925">
                  <a:noAutofit/>
                </a:bodyPr>
                <a:lstStyle/>
                <a:p>
                  <a:pPr indent="-76200" lvl="1" marL="38102" marR="0" rtl="0" algn="l">
                    <a:lnSpc>
                      <a:spcPct val="90000"/>
                    </a:lnSpc>
                    <a:spcBef>
                      <a:spcPts val="0"/>
                    </a:spcBef>
                    <a:spcAft>
                      <a:spcPts val="0"/>
                    </a:spcAft>
                    <a:buClr>
                      <a:schemeClr val="dk1"/>
                    </a:buClr>
                    <a:buSzPts val="1200"/>
                    <a:buFont typeface="Open Sans Light"/>
                    <a:buChar char="•"/>
                  </a:pPr>
                  <a:r>
                    <a:rPr b="0" i="0" lang="en-US" sz="1200" u="none" cap="none" strike="noStrike">
                      <a:solidFill>
                        <a:schemeClr val="dk1"/>
                      </a:solidFill>
                      <a:latin typeface="Open Sans Light"/>
                      <a:ea typeface="Open Sans Light"/>
                      <a:cs typeface="Open Sans Light"/>
                      <a:sym typeface="Open Sans Light"/>
                    </a:rPr>
                    <a:t>Net zero achieved and maintained</a:t>
                  </a:r>
                  <a:endParaRPr/>
                </a:p>
              </p:txBody>
            </p:sp>
          </p:grpSp>
          <p:sp>
            <p:nvSpPr>
              <p:cNvPr id="551" name="Google Shape;551;p29"/>
              <p:cNvSpPr/>
              <p:nvPr/>
            </p:nvSpPr>
            <p:spPr>
              <a:xfrm>
                <a:off x="12061148" y="9759559"/>
                <a:ext cx="1677718" cy="446601"/>
              </a:xfrm>
              <a:prstGeom prst="rect">
                <a:avLst/>
              </a:prstGeom>
              <a:solidFill>
                <a:srgbClr val="008250"/>
              </a:solidFill>
              <a:ln>
                <a:noFill/>
              </a:ln>
              <a:effectLst>
                <a:outerShdw blurRad="40000" rotWithShape="0" dir="5400000" dist="20000">
                  <a:srgbClr val="244639"/>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Oswald"/>
                    <a:ea typeface="Oswald"/>
                    <a:cs typeface="Oswald"/>
                    <a:sym typeface="Oswald"/>
                  </a:rPr>
                  <a:t>GOAL</a:t>
                </a:r>
                <a:endParaRPr/>
              </a:p>
            </p:txBody>
          </p:sp>
        </p:grpSp>
        <p:sp>
          <p:nvSpPr>
            <p:cNvPr id="552" name="Google Shape;552;p29"/>
            <p:cNvSpPr/>
            <p:nvPr/>
          </p:nvSpPr>
          <p:spPr>
            <a:xfrm>
              <a:off x="7130908" y="4973537"/>
              <a:ext cx="7485154" cy="837725"/>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76204" lvl="1" marL="76204" marR="0" rtl="0" algn="l">
                <a:lnSpc>
                  <a:spcPct val="90000"/>
                </a:lnSpc>
                <a:spcBef>
                  <a:spcPts val="0"/>
                </a:spcBef>
                <a:spcAft>
                  <a:spcPts val="0"/>
                </a:spcAft>
                <a:buClr>
                  <a:srgbClr val="002060"/>
                </a:buClr>
                <a:buSzPts val="1200"/>
                <a:buFont typeface="Open Sans Light"/>
                <a:buChar char="•"/>
              </a:pPr>
              <a:r>
                <a:rPr b="1" i="0" lang="en-US" sz="1200" u="none" cap="none" strike="noStrike">
                  <a:solidFill>
                    <a:srgbClr val="002060"/>
                  </a:solidFill>
                  <a:latin typeface="Open Sans Light"/>
                  <a:ea typeface="Open Sans Light"/>
                  <a:cs typeface="Open Sans Light"/>
                  <a:sym typeface="Open Sans Light"/>
                </a:rPr>
                <a:t>SBTi, HLEG, Race to Zero &amp; ISO standards</a:t>
              </a:r>
              <a:endParaRPr/>
            </a:p>
          </p:txBody>
        </p:sp>
        <p:sp>
          <p:nvSpPr>
            <p:cNvPr id="553" name="Google Shape;553;p29"/>
            <p:cNvSpPr/>
            <p:nvPr/>
          </p:nvSpPr>
          <p:spPr>
            <a:xfrm>
              <a:off x="5147922" y="3934560"/>
              <a:ext cx="6785804" cy="837725"/>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0" lvl="1" marL="0" marR="0" rtl="0" algn="l">
                <a:lnSpc>
                  <a:spcPct val="90000"/>
                </a:lnSpc>
                <a:spcBef>
                  <a:spcPts val="0"/>
                </a:spcBef>
                <a:spcAft>
                  <a:spcPts val="0"/>
                </a:spcAft>
                <a:buNone/>
              </a:pPr>
              <a:r>
                <a:t/>
              </a:r>
              <a:endParaRPr b="1" i="0" sz="1200" u="none" cap="none" strike="noStrike">
                <a:solidFill>
                  <a:srgbClr val="002060"/>
                </a:solidFill>
                <a:latin typeface="Open Sans Light"/>
                <a:ea typeface="Open Sans Light"/>
                <a:cs typeface="Open Sans Light"/>
                <a:sym typeface="Open Sans Light"/>
              </a:endParaRPr>
            </a:p>
          </p:txBody>
        </p:sp>
        <p:sp>
          <p:nvSpPr>
            <p:cNvPr id="554" name="Google Shape;554;p29"/>
            <p:cNvSpPr/>
            <p:nvPr/>
          </p:nvSpPr>
          <p:spPr>
            <a:xfrm>
              <a:off x="9239142" y="6199456"/>
              <a:ext cx="5566206" cy="837725"/>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76204" lvl="1" marL="76204" marR="0" rtl="0" algn="l">
                <a:lnSpc>
                  <a:spcPct val="90000"/>
                </a:lnSpc>
                <a:spcBef>
                  <a:spcPts val="0"/>
                </a:spcBef>
                <a:spcAft>
                  <a:spcPts val="0"/>
                </a:spcAft>
                <a:buClr>
                  <a:srgbClr val="002060"/>
                </a:buClr>
                <a:buSzPts val="1200"/>
                <a:buFont typeface="Open Sans Light"/>
                <a:buChar char="•"/>
              </a:pPr>
              <a:r>
                <a:rPr b="1" i="0" lang="en-US" sz="1200" u="none" cap="none" strike="noStrike">
                  <a:solidFill>
                    <a:srgbClr val="002060"/>
                  </a:solidFill>
                  <a:latin typeface="Open Sans Light"/>
                  <a:ea typeface="Open Sans Light"/>
                  <a:cs typeface="Open Sans Light"/>
                  <a:sym typeface="Open Sans Light"/>
                </a:rPr>
                <a:t>The age of implementation begins through wide scaling of these standards and guidance</a:t>
              </a:r>
              <a:endParaRPr/>
            </a:p>
          </p:txBody>
        </p:sp>
      </p:grpSp>
      <p:cxnSp>
        <p:nvCxnSpPr>
          <p:cNvPr id="555" name="Google Shape;555;p29"/>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556" name="Google Shape;556;p29"/>
          <p:cNvSpPr/>
          <p:nvPr/>
        </p:nvSpPr>
        <p:spPr>
          <a:xfrm>
            <a:off x="151383" y="1171161"/>
            <a:ext cx="1217322" cy="314816"/>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Oswald"/>
                <a:ea typeface="Oswald"/>
                <a:cs typeface="Oswald"/>
                <a:sym typeface="Oswald"/>
              </a:rPr>
              <a:t>START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30"/>
          <p:cNvSpPr txBox="1"/>
          <p:nvPr/>
        </p:nvSpPr>
        <p:spPr>
          <a:xfrm>
            <a:off x="1911974" y="305400"/>
            <a:ext cx="9651841" cy="570926"/>
          </a:xfrm>
          <a:prstGeom prst="rect">
            <a:avLst/>
          </a:prstGeom>
          <a:noFill/>
          <a:ln>
            <a:noFill/>
          </a:ln>
        </p:spPr>
        <p:txBody>
          <a:bodyPr anchorCtr="0" anchor="t" bIns="0" lIns="0" spcFirstLastPara="1" rIns="0" wrap="square" tIns="0">
            <a:spAutoFit/>
          </a:bodyPr>
          <a:lstStyle/>
          <a:p>
            <a:pPr indent="0" lvl="0" marL="0" marR="0" rtl="0" algn="l">
              <a:lnSpc>
                <a:spcPct val="166666"/>
              </a:lnSpc>
              <a:spcBef>
                <a:spcPts val="0"/>
              </a:spcBef>
              <a:spcAft>
                <a:spcPts val="0"/>
              </a:spcAft>
              <a:buNone/>
            </a:pPr>
            <a:r>
              <a:rPr b="1" lang="en-US" sz="3000">
                <a:solidFill>
                  <a:srgbClr val="18464C"/>
                </a:solidFill>
                <a:latin typeface="Oswald"/>
                <a:ea typeface="Oswald"/>
                <a:cs typeface="Oswald"/>
                <a:sym typeface="Oswald"/>
              </a:rPr>
              <a:t>Net zero resources</a:t>
            </a:r>
            <a:endParaRPr/>
          </a:p>
        </p:txBody>
      </p:sp>
      <p:pic>
        <p:nvPicPr>
          <p:cNvPr id="563" name="Google Shape;563;p30"/>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564" name="Google Shape;564;p30"/>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565" name="Google Shape;565;p30"/>
          <p:cNvSpPr txBox="1"/>
          <p:nvPr/>
        </p:nvSpPr>
        <p:spPr>
          <a:xfrm>
            <a:off x="415600" y="1536633"/>
            <a:ext cx="11360800" cy="4555200"/>
          </a:xfrm>
          <a:prstGeom prst="rect">
            <a:avLst/>
          </a:prstGeom>
          <a:noFill/>
          <a:ln>
            <a:noFill/>
          </a:ln>
        </p:spPr>
        <p:txBody>
          <a:bodyPr anchorCtr="0" anchor="t" bIns="45700" lIns="91425" spcFirstLastPara="1" rIns="91425" wrap="square" tIns="45700">
            <a:normAutofit fontScale="47500" lnSpcReduction="20000"/>
          </a:bodyPr>
          <a:lstStyle/>
          <a:p>
            <a:pPr indent="0" lvl="0" marL="0" marR="0" rtl="0" algn="l">
              <a:lnSpc>
                <a:spcPct val="90000"/>
              </a:lnSpc>
              <a:spcBef>
                <a:spcPts val="0"/>
              </a:spcBef>
              <a:spcAft>
                <a:spcPts val="0"/>
              </a:spcAft>
              <a:buClr>
                <a:srgbClr val="073763"/>
              </a:buClr>
              <a:buSzPct val="100000"/>
              <a:buFont typeface="Arial"/>
              <a:buNone/>
            </a:pPr>
            <a:r>
              <a:rPr b="1" lang="en-US" sz="3600">
                <a:solidFill>
                  <a:srgbClr val="073763"/>
                </a:solidFill>
                <a:latin typeface="Oswald"/>
                <a:ea typeface="Oswald"/>
                <a:cs typeface="Oswald"/>
                <a:sym typeface="Oswald"/>
              </a:rPr>
              <a:t>Essential net zero information</a:t>
            </a:r>
            <a:endParaRPr b="1" sz="3600" u="sng">
              <a:solidFill>
                <a:srgbClr val="073763"/>
              </a:solidFill>
              <a:latin typeface="Oswald"/>
              <a:ea typeface="Oswald"/>
              <a:cs typeface="Oswald"/>
              <a:sym typeface="Oswald"/>
              <a:hlinkClick r:id="rId4">
                <a:extLst>
                  <a:ext uri="{A12FA001-AC4F-418D-AE19-62706E023703}">
                    <ahyp:hlinkClr val="tx"/>
                  </a:ext>
                </a:extLst>
              </a:hlinkClick>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5">
                  <a:extLst>
                    <a:ext uri="{A12FA001-AC4F-418D-AE19-62706E023703}">
                      <ahyp:hlinkClr val="tx"/>
                    </a:ext>
                  </a:extLst>
                </a:hlinkClick>
              </a:rPr>
              <a:t>Policy and Regulation Tracker</a:t>
            </a:r>
            <a:endParaRPr sz="2800">
              <a:solidFill>
                <a:schemeClr val="dk1"/>
              </a:solidFill>
              <a:latin typeface="Open Sans Light"/>
              <a:ea typeface="Open Sans Light"/>
              <a:cs typeface="Open Sans Light"/>
              <a:sym typeface="Open Sans Light"/>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6">
                  <a:extLst>
                    <a:ext uri="{A12FA001-AC4F-418D-AE19-62706E023703}">
                      <ahyp:hlinkClr val="tx"/>
                    </a:ext>
                  </a:extLst>
                </a:hlinkClick>
              </a:rPr>
              <a:t>US Climate Alliance – Climate Policy Database</a:t>
            </a:r>
            <a:endParaRPr sz="2800">
              <a:solidFill>
                <a:schemeClr val="dk1"/>
              </a:solidFill>
              <a:latin typeface="Open Sans Light"/>
              <a:ea typeface="Open Sans Light"/>
              <a:cs typeface="Open Sans Light"/>
              <a:sym typeface="Open Sans Light"/>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accent1"/>
                </a:solidFill>
                <a:latin typeface="Open Sans Light"/>
                <a:ea typeface="Open Sans Light"/>
                <a:cs typeface="Open Sans Light"/>
                <a:sym typeface="Open Sans Light"/>
                <a:hlinkClick r:id="rId7">
                  <a:extLst>
                    <a:ext uri="{A12FA001-AC4F-418D-AE19-62706E023703}">
                      <ahyp:hlinkClr val="tx"/>
                    </a:ext>
                  </a:extLst>
                </a:hlinkClick>
              </a:rPr>
              <a:t>Race to Zero</a:t>
            </a:r>
            <a:r>
              <a:rPr lang="en-US" sz="2800">
                <a:solidFill>
                  <a:schemeClr val="dk1"/>
                </a:solidFill>
                <a:latin typeface="Open Sans Light"/>
                <a:ea typeface="Open Sans Light"/>
                <a:cs typeface="Open Sans Light"/>
                <a:sym typeface="Open Sans Light"/>
              </a:rPr>
              <a:t> –  Global orchestration campaign for net zero commitments</a:t>
            </a:r>
            <a:endParaRPr/>
          </a:p>
          <a:p>
            <a:pPr indent="-228600" lvl="1" marL="685800" marR="0" rtl="0" algn="l">
              <a:lnSpc>
                <a:spcPct val="90000"/>
              </a:lnSpc>
              <a:spcBef>
                <a:spcPts val="500"/>
              </a:spcBef>
              <a:spcAft>
                <a:spcPts val="0"/>
              </a:spcAft>
              <a:buClr>
                <a:schemeClr val="dk1"/>
              </a:buClr>
              <a:buSzPct val="100000"/>
              <a:buFont typeface="Arial"/>
              <a:buChar char="•"/>
            </a:pPr>
            <a:r>
              <a:rPr b="0" i="0" lang="en-US" sz="2400" u="sng" cap="none" strike="noStrike">
                <a:solidFill>
                  <a:schemeClr val="dk1"/>
                </a:solidFill>
                <a:latin typeface="Open Sans Light"/>
                <a:ea typeface="Open Sans Light"/>
                <a:cs typeface="Open Sans Light"/>
                <a:sym typeface="Open Sans Light"/>
                <a:hlinkClick r:id="rId8">
                  <a:extLst>
                    <a:ext uri="{A12FA001-AC4F-418D-AE19-62706E023703}">
                      <ahyp:hlinkClr val="tx"/>
                    </a:ext>
                  </a:extLst>
                </a:hlinkClick>
              </a:rPr>
              <a:t>Lexicon</a:t>
            </a:r>
            <a:endParaRPr b="0" i="0" sz="2400" u="none" cap="none" strike="noStrike">
              <a:solidFill>
                <a:schemeClr val="dk1"/>
              </a:solidFill>
              <a:latin typeface="Open Sans Light"/>
              <a:ea typeface="Open Sans Light"/>
              <a:cs typeface="Open Sans Light"/>
              <a:sym typeface="Open Sans Light"/>
            </a:endParaRPr>
          </a:p>
          <a:p>
            <a:pPr indent="-228600" lvl="1" marL="685800" marR="0" rtl="0" algn="l">
              <a:lnSpc>
                <a:spcPct val="90000"/>
              </a:lnSpc>
              <a:spcBef>
                <a:spcPts val="500"/>
              </a:spcBef>
              <a:spcAft>
                <a:spcPts val="0"/>
              </a:spcAft>
              <a:buClr>
                <a:schemeClr val="dk1"/>
              </a:buClr>
              <a:buSzPct val="100000"/>
              <a:buFont typeface="Arial"/>
              <a:buChar char="•"/>
            </a:pPr>
            <a:r>
              <a:rPr b="0" i="0" lang="en-US" sz="2400" u="sng" cap="none" strike="noStrike">
                <a:solidFill>
                  <a:schemeClr val="dk1"/>
                </a:solidFill>
                <a:latin typeface="Open Sans Light"/>
                <a:ea typeface="Open Sans Light"/>
                <a:cs typeface="Open Sans Light"/>
                <a:sym typeface="Open Sans Light"/>
                <a:hlinkClick r:id="rId9">
                  <a:extLst>
                    <a:ext uri="{A12FA001-AC4F-418D-AE19-62706E023703}">
                      <ahyp:hlinkClr val="tx"/>
                    </a:ext>
                  </a:extLst>
                </a:hlinkClick>
              </a:rPr>
              <a:t>Criteria</a:t>
            </a:r>
            <a:endParaRPr b="0" i="0" sz="2400" u="none" cap="none" strike="noStrike">
              <a:solidFill>
                <a:schemeClr val="dk1"/>
              </a:solidFill>
              <a:latin typeface="Open Sans Light"/>
              <a:ea typeface="Open Sans Light"/>
              <a:cs typeface="Open Sans Light"/>
              <a:sym typeface="Open Sans Light"/>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10">
                  <a:extLst>
                    <a:ext uri="{A12FA001-AC4F-418D-AE19-62706E023703}">
                      <ahyp:hlinkClr val="tx"/>
                    </a:ext>
                  </a:extLst>
                </a:hlinkClick>
              </a:rPr>
              <a:t>Race to Zero Cities Network</a:t>
            </a:r>
            <a:endParaRPr sz="2800" u="sng">
              <a:solidFill>
                <a:schemeClr val="dk1"/>
              </a:solidFill>
              <a:latin typeface="Open Sans Light"/>
              <a:ea typeface="Open Sans Light"/>
              <a:cs typeface="Open Sans Light"/>
              <a:sym typeface="Open Sans Light"/>
              <a:hlinkClick r:id="rId11">
                <a:extLst>
                  <a:ext uri="{A12FA001-AC4F-418D-AE19-62706E023703}">
                    <ahyp:hlinkClr val="tx"/>
                  </a:ext>
                </a:extLst>
              </a:hlinkClick>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12">
                  <a:extLst>
                    <a:ext uri="{A12FA001-AC4F-418D-AE19-62706E023703}">
                      <ahyp:hlinkClr val="tx"/>
                    </a:ext>
                  </a:extLst>
                </a:hlinkClick>
              </a:rPr>
              <a:t>SBTi</a:t>
            </a:r>
            <a:r>
              <a:rPr lang="en-US" sz="2800">
                <a:solidFill>
                  <a:schemeClr val="dk1"/>
                </a:solidFill>
                <a:latin typeface="Open Sans Light"/>
                <a:ea typeface="Open Sans Light"/>
                <a:cs typeface="Open Sans Light"/>
                <a:sym typeface="Open Sans Light"/>
              </a:rPr>
              <a:t> – Only standards for target setting</a:t>
            </a:r>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13">
                  <a:extLst>
                    <a:ext uri="{A12FA001-AC4F-418D-AE19-62706E023703}">
                      <ahyp:hlinkClr val="tx"/>
                    </a:ext>
                  </a:extLst>
                </a:hlinkClick>
              </a:rPr>
              <a:t>HLEG</a:t>
            </a:r>
            <a:r>
              <a:rPr lang="en-US" sz="2800">
                <a:solidFill>
                  <a:schemeClr val="dk1"/>
                </a:solidFill>
                <a:latin typeface="Open Sans Light"/>
                <a:ea typeface="Open Sans Light"/>
                <a:cs typeface="Open Sans Light"/>
                <a:sym typeface="Open Sans Light"/>
              </a:rPr>
              <a:t> Integrity Matters Report </a:t>
            </a:r>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14">
                  <a:extLst>
                    <a:ext uri="{A12FA001-AC4F-418D-AE19-62706E023703}">
                      <ahyp:hlinkClr val="tx"/>
                    </a:ext>
                  </a:extLst>
                </a:hlinkClick>
              </a:rPr>
              <a:t>ISO Net Zero Guidelines</a:t>
            </a:r>
            <a:r>
              <a:rPr lang="en-US" sz="2800">
                <a:solidFill>
                  <a:schemeClr val="dk1"/>
                </a:solidFill>
                <a:latin typeface="Open Sans Light"/>
                <a:ea typeface="Open Sans Light"/>
                <a:cs typeface="Open Sans Light"/>
                <a:sym typeface="Open Sans Light"/>
              </a:rPr>
              <a:t> – Best practice develop through consensus process</a:t>
            </a:r>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15">
                  <a:extLst>
                    <a:ext uri="{A12FA001-AC4F-418D-AE19-62706E023703}">
                      <ahyp:hlinkClr val="tx"/>
                    </a:ext>
                  </a:extLst>
                </a:hlinkClick>
              </a:rPr>
              <a:t>Net Zero Tracker</a:t>
            </a:r>
            <a:endParaRPr sz="2800">
              <a:solidFill>
                <a:schemeClr val="dk1"/>
              </a:solidFill>
              <a:latin typeface="Open Sans Light"/>
              <a:ea typeface="Open Sans Light"/>
              <a:cs typeface="Open Sans Light"/>
              <a:sym typeface="Open Sans Light"/>
            </a:endParaRPr>
          </a:p>
          <a:p>
            <a:pPr indent="0" lvl="0" marL="0" marR="0" rtl="0" algn="l">
              <a:lnSpc>
                <a:spcPct val="90000"/>
              </a:lnSpc>
              <a:spcBef>
                <a:spcPts val="1000"/>
              </a:spcBef>
              <a:spcAft>
                <a:spcPts val="0"/>
              </a:spcAft>
              <a:buClr>
                <a:schemeClr val="dk1"/>
              </a:buClr>
              <a:buSzPct val="100000"/>
              <a:buFont typeface="Arial"/>
              <a:buNone/>
            </a:pPr>
            <a:r>
              <a:t/>
            </a:r>
            <a:endParaRPr b="1" sz="3300">
              <a:solidFill>
                <a:srgbClr val="073763"/>
              </a:solidFill>
              <a:latin typeface="Oswald"/>
              <a:ea typeface="Oswald"/>
              <a:cs typeface="Oswald"/>
              <a:sym typeface="Oswald"/>
            </a:endParaRPr>
          </a:p>
          <a:p>
            <a:pPr indent="0" lvl="0" marL="0" marR="0" rtl="0" algn="l">
              <a:lnSpc>
                <a:spcPct val="90000"/>
              </a:lnSpc>
              <a:spcBef>
                <a:spcPts val="1000"/>
              </a:spcBef>
              <a:spcAft>
                <a:spcPts val="0"/>
              </a:spcAft>
              <a:buClr>
                <a:srgbClr val="073763"/>
              </a:buClr>
              <a:buSzPct val="100000"/>
              <a:buFont typeface="Arial"/>
              <a:buNone/>
            </a:pPr>
            <a:r>
              <a:rPr b="1" lang="en-US" sz="3600">
                <a:solidFill>
                  <a:srgbClr val="073763"/>
                </a:solidFill>
                <a:latin typeface="Oswald"/>
                <a:ea typeface="Oswald"/>
                <a:cs typeface="Oswald"/>
                <a:sym typeface="Oswald"/>
              </a:rPr>
              <a:t>Climate Policy Resources Broadly – And Partners We Work With</a:t>
            </a:r>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16">
                  <a:extLst>
                    <a:ext uri="{A12FA001-AC4F-418D-AE19-62706E023703}">
                      <ahyp:hlinkClr val="tx"/>
                    </a:ext>
                  </a:extLst>
                </a:hlinkClick>
              </a:rPr>
              <a:t>Grantham Climate Policy Database</a:t>
            </a:r>
            <a:endParaRPr sz="2800">
              <a:solidFill>
                <a:schemeClr val="dk1"/>
              </a:solidFill>
              <a:latin typeface="Open Sans Light"/>
              <a:ea typeface="Open Sans Light"/>
              <a:cs typeface="Open Sans Light"/>
              <a:sym typeface="Open Sans Light"/>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17">
                  <a:extLst>
                    <a:ext uri="{A12FA001-AC4F-418D-AE19-62706E023703}">
                      <ahyp:hlinkClr val="tx"/>
                    </a:ext>
                  </a:extLst>
                </a:hlinkClick>
              </a:rPr>
              <a:t>Climate Policy Radar</a:t>
            </a:r>
            <a:endParaRPr sz="2800">
              <a:solidFill>
                <a:schemeClr val="dk1"/>
              </a:solidFill>
              <a:latin typeface="Open Sans Light"/>
              <a:ea typeface="Open Sans Light"/>
              <a:cs typeface="Open Sans Light"/>
              <a:sym typeface="Open Sans Light"/>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18">
                  <a:extLst>
                    <a:ext uri="{A12FA001-AC4F-418D-AE19-62706E023703}">
                      <ahyp:hlinkClr val="tx"/>
                    </a:ext>
                  </a:extLst>
                </a:hlinkClick>
              </a:rPr>
              <a:t>GCAP – Global Climate Action Portal</a:t>
            </a:r>
            <a:endParaRPr sz="2800">
              <a:solidFill>
                <a:schemeClr val="dk1"/>
              </a:solidFill>
              <a:latin typeface="Open Sans Light"/>
              <a:ea typeface="Open Sans Light"/>
              <a:cs typeface="Open Sans Light"/>
              <a:sym typeface="Open Sans Light"/>
            </a:endParaRPr>
          </a:p>
          <a:p>
            <a:pPr indent="-228600" lvl="0" marL="228600" marR="0" rtl="0" algn="l">
              <a:lnSpc>
                <a:spcPct val="90000"/>
              </a:lnSpc>
              <a:spcBef>
                <a:spcPts val="1000"/>
              </a:spcBef>
              <a:spcAft>
                <a:spcPts val="0"/>
              </a:spcAft>
              <a:buClr>
                <a:schemeClr val="dk1"/>
              </a:buClr>
              <a:buSzPct val="100000"/>
              <a:buFont typeface="Arial"/>
              <a:buChar char="•"/>
            </a:pPr>
            <a:r>
              <a:rPr lang="en-US" sz="2800" u="sng">
                <a:solidFill>
                  <a:schemeClr val="dk1"/>
                </a:solidFill>
                <a:latin typeface="Open Sans Light"/>
                <a:ea typeface="Open Sans Light"/>
                <a:cs typeface="Open Sans Light"/>
                <a:sym typeface="Open Sans Light"/>
                <a:hlinkClick r:id="rId19">
                  <a:extLst>
                    <a:ext uri="{A12FA001-AC4F-418D-AE19-62706E023703}">
                      <ahyp:hlinkClr val="tx"/>
                    </a:ext>
                  </a:extLst>
                </a:hlinkClick>
              </a:rPr>
              <a:t>Apolitical</a:t>
            </a:r>
            <a:endParaRPr sz="2800">
              <a:solidFill>
                <a:schemeClr val="dk1"/>
              </a:solidFill>
              <a:latin typeface="Open Sans Light"/>
              <a:ea typeface="Open Sans Light"/>
              <a:cs typeface="Open Sans Light"/>
              <a:sym typeface="Open Sans Light"/>
            </a:endParaRPr>
          </a:p>
          <a:p>
            <a:pPr indent="0" lvl="0" marL="152407" marR="0" rtl="0" algn="l">
              <a:lnSpc>
                <a:spcPct val="90000"/>
              </a:lnSpc>
              <a:spcBef>
                <a:spcPts val="1000"/>
              </a:spcBef>
              <a:spcAft>
                <a:spcPts val="0"/>
              </a:spcAft>
              <a:buClr>
                <a:schemeClr val="dk1"/>
              </a:buClr>
              <a:buSzPct val="100000"/>
              <a:buFont typeface="Arial"/>
              <a:buNone/>
            </a:pPr>
            <a:r>
              <a:t/>
            </a:r>
            <a:endParaRPr sz="2800">
              <a:solidFill>
                <a:schemeClr val="dk1"/>
              </a:solidFill>
              <a:latin typeface="Open Sans Light"/>
              <a:ea typeface="Open Sans Light"/>
              <a:cs typeface="Open Sans Light"/>
              <a:sym typeface="Open Sans Light"/>
            </a:endParaRPr>
          </a:p>
          <a:p>
            <a:pPr indent="-144145" lvl="0" marL="228600" marR="0" rtl="0" algn="l">
              <a:lnSpc>
                <a:spcPct val="90000"/>
              </a:lnSpc>
              <a:spcBef>
                <a:spcPts val="1000"/>
              </a:spcBef>
              <a:spcAft>
                <a:spcPts val="0"/>
              </a:spcAft>
              <a:buClr>
                <a:schemeClr val="dk1"/>
              </a:buClr>
              <a:buSzPct val="100000"/>
              <a:buFont typeface="Arial"/>
              <a:buNone/>
            </a:pPr>
            <a:r>
              <a:t/>
            </a:r>
            <a:endParaRPr sz="2800">
              <a:solidFill>
                <a:schemeClr val="dk1"/>
              </a:solidFill>
              <a:latin typeface="Open Sans Light"/>
              <a:ea typeface="Open Sans Light"/>
              <a:cs typeface="Open Sans Light"/>
              <a:sym typeface="Open Sans Light"/>
            </a:endParaRPr>
          </a:p>
          <a:p>
            <a:pPr indent="-144145" lvl="0" marL="228600" marR="0" rtl="0" algn="l">
              <a:lnSpc>
                <a:spcPct val="90000"/>
              </a:lnSpc>
              <a:spcBef>
                <a:spcPts val="1000"/>
              </a:spcBef>
              <a:spcAft>
                <a:spcPts val="0"/>
              </a:spcAft>
              <a:buClr>
                <a:schemeClr val="dk1"/>
              </a:buClr>
              <a:buSzPct val="100000"/>
              <a:buFont typeface="Arial"/>
              <a:buNone/>
            </a:pPr>
            <a:r>
              <a:t/>
            </a:r>
            <a:endParaRPr sz="2800">
              <a:solidFill>
                <a:schemeClr val="dk1"/>
              </a:solidFill>
              <a:latin typeface="Open Sans Light"/>
              <a:ea typeface="Open Sans Light"/>
              <a:cs typeface="Open Sans Light"/>
              <a:sym typeface="Open Sans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6" name="Shape 146"/>
        <p:cNvGrpSpPr/>
        <p:nvPr/>
      </p:nvGrpSpPr>
      <p:grpSpPr>
        <a:xfrm>
          <a:off x="0" y="0"/>
          <a:ext cx="0" cy="0"/>
          <a:chOff x="0" y="0"/>
          <a:chExt cx="0" cy="0"/>
        </a:xfrm>
      </p:grpSpPr>
      <p:sp>
        <p:nvSpPr>
          <p:cNvPr id="147" name="Google Shape;147;p4"/>
          <p:cNvSpPr txBox="1"/>
          <p:nvPr/>
        </p:nvSpPr>
        <p:spPr>
          <a:xfrm>
            <a:off x="1715767" y="508478"/>
            <a:ext cx="8760466" cy="588944"/>
          </a:xfrm>
          <a:prstGeom prst="rect">
            <a:avLst/>
          </a:prstGeom>
          <a:noFill/>
          <a:ln>
            <a:noFill/>
          </a:ln>
        </p:spPr>
        <p:txBody>
          <a:bodyPr anchorCtr="0" anchor="t" bIns="0" lIns="0" spcFirstLastPara="1" rIns="0" wrap="square" tIns="0">
            <a:spAutoFit/>
          </a:bodyPr>
          <a:lstStyle/>
          <a:p>
            <a:pPr indent="0" lvl="0" marL="0" marR="0" rtl="0" algn="ctr">
              <a:lnSpc>
                <a:spcPct val="138888"/>
              </a:lnSpc>
              <a:spcBef>
                <a:spcPts val="0"/>
              </a:spcBef>
              <a:spcAft>
                <a:spcPts val="0"/>
              </a:spcAft>
              <a:buNone/>
            </a:pPr>
            <a:r>
              <a:rPr b="1" i="0" lang="en-US" sz="3600" u="none" cap="none" strike="noStrike">
                <a:solidFill>
                  <a:schemeClr val="lt1"/>
                </a:solidFill>
                <a:latin typeface="Oswald"/>
                <a:ea typeface="Oswald"/>
                <a:cs typeface="Oswald"/>
                <a:sym typeface="Oswald"/>
              </a:rPr>
              <a:t>The Story of Net Zero</a:t>
            </a:r>
            <a:endParaRPr/>
          </a:p>
        </p:txBody>
      </p:sp>
      <p:pic>
        <p:nvPicPr>
          <p:cNvPr id="148" name="Google Shape;148;p4"/>
          <p:cNvPicPr preferRelativeResize="0"/>
          <p:nvPr/>
        </p:nvPicPr>
        <p:blipFill rotWithShape="1">
          <a:blip r:embed="rId4">
            <a:alphaModFix/>
          </a:blip>
          <a:srcRect b="0" l="0" r="0" t="0"/>
          <a:stretch/>
        </p:blipFill>
        <p:spPr>
          <a:xfrm>
            <a:off x="1193799" y="1905000"/>
            <a:ext cx="9804400" cy="4114800"/>
          </a:xfrm>
          <a:prstGeom prst="rect">
            <a:avLst/>
          </a:prstGeom>
          <a:noFill/>
          <a:ln>
            <a:noFill/>
          </a:ln>
        </p:spPr>
      </p:pic>
      <p:grpSp>
        <p:nvGrpSpPr>
          <p:cNvPr id="149" name="Google Shape;149;p4"/>
          <p:cNvGrpSpPr/>
          <p:nvPr/>
        </p:nvGrpSpPr>
        <p:grpSpPr>
          <a:xfrm>
            <a:off x="3606014" y="1144275"/>
            <a:ext cx="4979971" cy="250518"/>
            <a:chOff x="4579123" y="1948524"/>
            <a:chExt cx="7469956" cy="375777"/>
          </a:xfrm>
        </p:grpSpPr>
        <p:sp>
          <p:nvSpPr>
            <p:cNvPr id="150" name="Google Shape;150;p4"/>
            <p:cNvSpPr txBox="1"/>
            <p:nvPr/>
          </p:nvSpPr>
          <p:spPr>
            <a:xfrm>
              <a:off x="4579123" y="1948524"/>
              <a:ext cx="4564878" cy="375777"/>
            </a:xfrm>
            <a:prstGeom prst="rect">
              <a:avLst/>
            </a:prstGeom>
            <a:noFill/>
            <a:ln>
              <a:noFill/>
            </a:ln>
          </p:spPr>
          <p:txBody>
            <a:bodyPr anchorCtr="0" anchor="t" bIns="0" lIns="0" spcFirstLastPara="1" rIns="0" wrap="square" tIns="0">
              <a:spAutoFit/>
            </a:bodyPr>
            <a:lstStyle/>
            <a:p>
              <a:pPr indent="0" lvl="0" marL="0" marR="0" rtl="0" algn="l">
                <a:lnSpc>
                  <a:spcPct val="140040"/>
                </a:lnSpc>
                <a:spcBef>
                  <a:spcPts val="0"/>
                </a:spcBef>
                <a:spcAft>
                  <a:spcPts val="0"/>
                </a:spcAft>
                <a:buNone/>
              </a:pPr>
              <a:r>
                <a:rPr b="0" i="0" lang="en-US" sz="1466" u="none" cap="none" strike="noStrike">
                  <a:solidFill>
                    <a:schemeClr val="lt1"/>
                  </a:solidFill>
                  <a:latin typeface="Open Sans Light"/>
                  <a:ea typeface="Open Sans Light"/>
                  <a:cs typeface="Open Sans Light"/>
                  <a:sym typeface="Open Sans Light"/>
                </a:rPr>
                <a:t>A new rhetoric of decarbonisation</a:t>
              </a:r>
              <a:endParaRPr b="0" i="0" sz="1466" u="none" cap="none" strike="noStrike">
                <a:solidFill>
                  <a:schemeClr val="lt1"/>
                </a:solidFill>
                <a:latin typeface="Open Sans Light"/>
                <a:ea typeface="Open Sans Light"/>
                <a:cs typeface="Open Sans Light"/>
                <a:sym typeface="Open Sans Light"/>
              </a:endParaRPr>
            </a:p>
          </p:txBody>
        </p:sp>
        <p:cxnSp>
          <p:nvCxnSpPr>
            <p:cNvPr id="151" name="Google Shape;151;p4"/>
            <p:cNvCxnSpPr/>
            <p:nvPr/>
          </p:nvCxnSpPr>
          <p:spPr>
            <a:xfrm>
              <a:off x="9296400" y="2130017"/>
              <a:ext cx="2752679" cy="0"/>
            </a:xfrm>
            <a:prstGeom prst="straightConnector1">
              <a:avLst/>
            </a:prstGeom>
            <a:noFill/>
            <a:ln cap="flat" cmpd="sng" w="50800">
              <a:solidFill>
                <a:srgbClr val="D1D1CB"/>
              </a:solidFill>
              <a:prstDash val="solid"/>
              <a:round/>
              <a:headEnd len="sm" w="sm" type="none"/>
              <a:tailEnd len="sm" w="sm" type="none"/>
            </a:ln>
          </p:spPr>
        </p:cxnSp>
      </p:grpSp>
      <p:sp>
        <p:nvSpPr>
          <p:cNvPr id="152" name="Google Shape;152;p4"/>
          <p:cNvSpPr/>
          <p:nvPr/>
        </p:nvSpPr>
        <p:spPr>
          <a:xfrm>
            <a:off x="1193799" y="1905000"/>
            <a:ext cx="9804400" cy="4098971"/>
          </a:xfrm>
          <a:prstGeom prst="rect">
            <a:avLst/>
          </a:prstGeom>
          <a:solidFill>
            <a:srgbClr val="D1D1CB">
              <a:alpha val="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rgbClr val="FFFFFF"/>
              </a:solidFill>
              <a:latin typeface="Calibri"/>
              <a:ea typeface="Calibri"/>
              <a:cs typeface="Calibri"/>
              <a:sym typeface="Calibri"/>
            </a:endParaRPr>
          </a:p>
        </p:txBody>
      </p:sp>
      <p:pic>
        <p:nvPicPr>
          <p:cNvPr id="153" name="Google Shape;153;p4"/>
          <p:cNvPicPr preferRelativeResize="0"/>
          <p:nvPr/>
        </p:nvPicPr>
        <p:blipFill rotWithShape="1">
          <a:blip r:embed="rId5">
            <a:alphaModFix/>
          </a:blip>
          <a:srcRect b="0" l="0" r="0" t="0"/>
          <a:stretch/>
        </p:blipFill>
        <p:spPr>
          <a:xfrm>
            <a:off x="151383" y="230461"/>
            <a:ext cx="1502631" cy="738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31"/>
          <p:cNvSpPr txBox="1"/>
          <p:nvPr/>
        </p:nvSpPr>
        <p:spPr>
          <a:xfrm>
            <a:off x="1911974" y="305400"/>
            <a:ext cx="9651841" cy="570926"/>
          </a:xfrm>
          <a:prstGeom prst="rect">
            <a:avLst/>
          </a:prstGeom>
          <a:noFill/>
          <a:ln>
            <a:noFill/>
          </a:ln>
        </p:spPr>
        <p:txBody>
          <a:bodyPr anchorCtr="0" anchor="t" bIns="0" lIns="0" spcFirstLastPara="1" rIns="0" wrap="square" tIns="0">
            <a:spAutoFit/>
          </a:bodyPr>
          <a:lstStyle/>
          <a:p>
            <a:pPr indent="0" lvl="0" marL="0" marR="0" rtl="0" algn="l">
              <a:lnSpc>
                <a:spcPct val="166666"/>
              </a:lnSpc>
              <a:spcBef>
                <a:spcPts val="0"/>
              </a:spcBef>
              <a:spcAft>
                <a:spcPts val="0"/>
              </a:spcAft>
              <a:buNone/>
            </a:pPr>
            <a:r>
              <a:rPr b="1" lang="en-US" sz="3000">
                <a:solidFill>
                  <a:srgbClr val="18464C"/>
                </a:solidFill>
                <a:latin typeface="Oswald"/>
                <a:ea typeface="Oswald"/>
                <a:cs typeface="Oswald"/>
                <a:sym typeface="Oswald"/>
              </a:rPr>
              <a:t>References</a:t>
            </a:r>
            <a:endParaRPr/>
          </a:p>
        </p:txBody>
      </p:sp>
      <p:pic>
        <p:nvPicPr>
          <p:cNvPr id="572" name="Google Shape;572;p31"/>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573" name="Google Shape;573;p31"/>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574" name="Google Shape;574;p31"/>
          <p:cNvSpPr txBox="1"/>
          <p:nvPr/>
        </p:nvSpPr>
        <p:spPr>
          <a:xfrm>
            <a:off x="415600" y="1536633"/>
            <a:ext cx="11360800" cy="4555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3300"/>
              <a:buFont typeface="Arial"/>
              <a:buNone/>
            </a:pPr>
            <a:r>
              <a:t/>
            </a:r>
            <a:endParaRPr b="1" sz="3300">
              <a:solidFill>
                <a:srgbClr val="073763"/>
              </a:solidFill>
              <a:latin typeface="Oswald"/>
              <a:ea typeface="Oswald"/>
              <a:cs typeface="Oswald"/>
              <a:sym typeface="Oswald"/>
            </a:endParaRPr>
          </a:p>
          <a:p>
            <a:pPr indent="0" lvl="0" marL="152407" marR="0" rtl="0" algn="l">
              <a:lnSpc>
                <a:spcPct val="90000"/>
              </a:lnSpc>
              <a:spcBef>
                <a:spcPts val="1000"/>
              </a:spcBef>
              <a:spcAft>
                <a:spcPts val="0"/>
              </a:spcAft>
              <a:buClr>
                <a:schemeClr val="dk1"/>
              </a:buClr>
              <a:buSzPts val="2800"/>
              <a:buFont typeface="Arial"/>
              <a:buNone/>
            </a:pPr>
            <a:r>
              <a:t/>
            </a:r>
            <a:endParaRPr sz="2800">
              <a:solidFill>
                <a:schemeClr val="dk1"/>
              </a:solidFill>
              <a:latin typeface="Open Sans Light"/>
              <a:ea typeface="Open Sans Light"/>
              <a:cs typeface="Open Sans Light"/>
              <a:sym typeface="Open Sans Light"/>
            </a:endParaRPr>
          </a:p>
          <a:p>
            <a:pPr indent="-50800" lvl="0" marL="228600" marR="0" rtl="0" algn="l">
              <a:lnSpc>
                <a:spcPct val="90000"/>
              </a:lnSpc>
              <a:spcBef>
                <a:spcPts val="1000"/>
              </a:spcBef>
              <a:spcAft>
                <a:spcPts val="0"/>
              </a:spcAft>
              <a:buClr>
                <a:schemeClr val="dk1"/>
              </a:buClr>
              <a:buSzPts val="2800"/>
              <a:buFont typeface="Arial"/>
              <a:buNone/>
            </a:pPr>
            <a:r>
              <a:t/>
            </a:r>
            <a:endParaRPr sz="2800">
              <a:solidFill>
                <a:schemeClr val="dk1"/>
              </a:solidFill>
              <a:latin typeface="Open Sans Light"/>
              <a:ea typeface="Open Sans Light"/>
              <a:cs typeface="Open Sans Light"/>
              <a:sym typeface="Open Sans Light"/>
            </a:endParaRPr>
          </a:p>
          <a:p>
            <a:pPr indent="-50800" lvl="0" marL="228600" marR="0" rtl="0" algn="l">
              <a:lnSpc>
                <a:spcPct val="90000"/>
              </a:lnSpc>
              <a:spcBef>
                <a:spcPts val="1000"/>
              </a:spcBef>
              <a:spcAft>
                <a:spcPts val="0"/>
              </a:spcAft>
              <a:buClr>
                <a:schemeClr val="dk1"/>
              </a:buClr>
              <a:buSzPts val="2800"/>
              <a:buFont typeface="Arial"/>
              <a:buNone/>
            </a:pPr>
            <a:r>
              <a:t/>
            </a:r>
            <a:endParaRPr sz="2800">
              <a:solidFill>
                <a:schemeClr val="dk1"/>
              </a:solidFill>
              <a:latin typeface="Open Sans Light"/>
              <a:ea typeface="Open Sans Light"/>
              <a:cs typeface="Open Sans Light"/>
              <a:sym typeface="Open Sans Light"/>
            </a:endParaRPr>
          </a:p>
        </p:txBody>
      </p:sp>
      <p:sp>
        <p:nvSpPr>
          <p:cNvPr id="575" name="Google Shape;575;p31"/>
          <p:cNvSpPr txBox="1"/>
          <p:nvPr/>
        </p:nvSpPr>
        <p:spPr>
          <a:xfrm>
            <a:off x="283491" y="1196936"/>
            <a:ext cx="11447749" cy="644022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Arial"/>
                <a:ea typeface="Arial"/>
                <a:cs typeface="Arial"/>
                <a:sym typeface="Arial"/>
              </a:rPr>
              <a:t>Alberini, A., Scasny, M., &amp; Bigano, A. (2016). Policy vs individual heterogeneity in the benefits of climate change mitigation: Evidence from a stated-preference survey (FEEM Working Paper No. 80.2016). Milan, Italy: FEEM</a:t>
            </a:r>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Calibri"/>
                <a:ea typeface="Calibri"/>
                <a:cs typeface="Calibri"/>
                <a:sym typeface="Calibri"/>
              </a:rPr>
              <a:t>Baranziniet al 2021. "Designing effective and acceptable road pricing schemes: evidence from the geneva congestion charge." </a:t>
            </a:r>
            <a:r>
              <a:rPr i="1" lang="en-US" sz="1650">
                <a:solidFill>
                  <a:schemeClr val="dk1"/>
                </a:solidFill>
                <a:latin typeface="Calibri"/>
                <a:ea typeface="Calibri"/>
                <a:cs typeface="Calibri"/>
                <a:sym typeface="Calibri"/>
              </a:rPr>
              <a:t>Environmental and resource economics</a:t>
            </a:r>
            <a:r>
              <a:rPr lang="en-US" sz="1650">
                <a:solidFill>
                  <a:schemeClr val="dk1"/>
                </a:solidFill>
                <a:latin typeface="Calibri"/>
                <a:ea typeface="Calibri"/>
                <a:cs typeface="Calibri"/>
                <a:sym typeface="Calibri"/>
              </a:rPr>
              <a:t> 79, no. 3: 417-482. </a:t>
            </a:r>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Calibri"/>
                <a:ea typeface="Calibri"/>
                <a:cs typeface="Calibri"/>
                <a:sym typeface="Calibri"/>
              </a:rPr>
              <a:t>Bergquist, et al 2020. "Combining climate, economic, and social policy builds public support for climate action in the US." </a:t>
            </a:r>
            <a:r>
              <a:rPr i="1" lang="en-US" sz="1650">
                <a:solidFill>
                  <a:schemeClr val="dk1"/>
                </a:solidFill>
                <a:latin typeface="Calibri"/>
                <a:ea typeface="Calibri"/>
                <a:cs typeface="Calibri"/>
                <a:sym typeface="Calibri"/>
              </a:rPr>
              <a:t>Environmental Research Letters</a:t>
            </a:r>
            <a:r>
              <a:rPr lang="en-US" sz="1650">
                <a:solidFill>
                  <a:schemeClr val="dk1"/>
                </a:solidFill>
                <a:latin typeface="Calibri"/>
                <a:ea typeface="Calibri"/>
                <a:cs typeface="Calibri"/>
                <a:sym typeface="Calibri"/>
              </a:rPr>
              <a:t> 15, no. 5: 054019.</a:t>
            </a:r>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Calibri"/>
                <a:ea typeface="Calibri"/>
                <a:cs typeface="Calibri"/>
                <a:sym typeface="Calibri"/>
              </a:rPr>
              <a:t>Carattini et al 2018. "Is taxing waste a waste of time? Evidence from a supreme court decision." </a:t>
            </a:r>
            <a:r>
              <a:rPr i="1" lang="en-US" sz="1650">
                <a:solidFill>
                  <a:schemeClr val="dk1"/>
                </a:solidFill>
                <a:latin typeface="Calibri"/>
                <a:ea typeface="Calibri"/>
                <a:cs typeface="Calibri"/>
                <a:sym typeface="Calibri"/>
              </a:rPr>
              <a:t>Ecological Economics</a:t>
            </a:r>
            <a:r>
              <a:rPr lang="en-US" sz="1650">
                <a:solidFill>
                  <a:schemeClr val="dk1"/>
                </a:solidFill>
                <a:latin typeface="Calibri"/>
                <a:ea typeface="Calibri"/>
                <a:cs typeface="Calibri"/>
                <a:sym typeface="Calibri"/>
              </a:rPr>
              <a:t> 148 : 131-151.</a:t>
            </a:r>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Calibri"/>
                <a:ea typeface="Calibri"/>
                <a:cs typeface="Calibri"/>
                <a:sym typeface="Calibri"/>
              </a:rPr>
              <a:t>Ehwi et al 2023, “Delivering Net Zero Carbon Housing: The Role of Planning”. </a:t>
            </a:r>
            <a:r>
              <a:rPr i="1" lang="en-US" sz="1650">
                <a:solidFill>
                  <a:schemeClr val="dk1"/>
                </a:solidFill>
                <a:latin typeface="Calibri"/>
                <a:ea typeface="Calibri"/>
                <a:cs typeface="Calibri"/>
                <a:sym typeface="Calibri"/>
              </a:rPr>
              <a:t>Cambridge Centre for Housing and Planning Research</a:t>
            </a:r>
            <a:endParaRPr sz="165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Arial"/>
                <a:ea typeface="Arial"/>
                <a:cs typeface="Arial"/>
                <a:sym typeface="Arial"/>
              </a:rPr>
              <a:t>Inside Evs (2023) “Norway BEV Sales: Over 80% Of New Cars Were All-Electric In May 2023” </a:t>
            </a:r>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Arial"/>
                <a:ea typeface="Arial"/>
                <a:cs typeface="Arial"/>
                <a:sym typeface="Arial"/>
              </a:rPr>
              <a:t>Leiserowitz  et al (2013). “Public support for climate and energy policies in November 2013”, Yale University and George Mason University. New Haven, CT: Yale Project on Climate Change Communication.</a:t>
            </a:r>
            <a:endParaRPr sz="165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Calibri"/>
                <a:ea typeface="Calibri"/>
                <a:cs typeface="Calibri"/>
                <a:sym typeface="Calibri"/>
              </a:rPr>
              <a:t>Liotta et al 2022, “Climate Policy and Inequality in Urban Areas”. </a:t>
            </a:r>
            <a:r>
              <a:rPr i="1" lang="en-US" sz="1650">
                <a:solidFill>
                  <a:schemeClr val="dk1"/>
                </a:solidFill>
                <a:latin typeface="Calibri"/>
                <a:ea typeface="Calibri"/>
                <a:cs typeface="Calibri"/>
                <a:sym typeface="Calibri"/>
              </a:rPr>
              <a:t>Policy Research Working Paper, 10185</a:t>
            </a:r>
            <a:r>
              <a:rPr lang="en-US" sz="1650">
                <a:solidFill>
                  <a:schemeClr val="dk1"/>
                </a:solidFill>
                <a:latin typeface="Calibri"/>
                <a:ea typeface="Calibri"/>
                <a:cs typeface="Calibri"/>
                <a:sym typeface="Calibri"/>
              </a:rPr>
              <a:t>, World Bank </a:t>
            </a:r>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Calibri"/>
                <a:ea typeface="Calibri"/>
                <a:cs typeface="Calibri"/>
                <a:sym typeface="Calibri"/>
              </a:rPr>
              <a:t>Lukanov, et al 2019. "Distributed solar and environmental justice: Exploring the demographic and socio-economic trends of residential PV adoption in California." </a:t>
            </a:r>
            <a:r>
              <a:rPr i="1" lang="en-US" sz="1650">
                <a:solidFill>
                  <a:schemeClr val="dk1"/>
                </a:solidFill>
                <a:latin typeface="Calibri"/>
                <a:ea typeface="Calibri"/>
                <a:cs typeface="Calibri"/>
                <a:sym typeface="Calibri"/>
              </a:rPr>
              <a:t>Energy Policy</a:t>
            </a:r>
            <a:r>
              <a:rPr lang="en-US" sz="1650">
                <a:solidFill>
                  <a:schemeClr val="dk1"/>
                </a:solidFill>
                <a:latin typeface="Calibri"/>
                <a:ea typeface="Calibri"/>
                <a:cs typeface="Calibri"/>
                <a:sym typeface="Calibri"/>
              </a:rPr>
              <a:t> 134 : 110935.</a:t>
            </a:r>
            <a:endParaRPr sz="1650">
              <a:solidFill>
                <a:schemeClr val="dk1"/>
              </a:solidFill>
              <a:latin typeface="Montserrat"/>
              <a:ea typeface="Montserrat"/>
              <a:cs typeface="Montserrat"/>
              <a:sym typeface="Montserrat"/>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Calibri"/>
                <a:ea typeface="Calibri"/>
                <a:cs typeface="Calibri"/>
                <a:sym typeface="Calibri"/>
              </a:rPr>
              <a:t>Muradova, et al 2020. "Climate change communication and public engagement in interpersonal deliberative settings: Evidence from the Irish citizens’ assembly." </a:t>
            </a:r>
            <a:r>
              <a:rPr i="1" lang="en-US" sz="1650">
                <a:solidFill>
                  <a:schemeClr val="dk1"/>
                </a:solidFill>
                <a:latin typeface="Calibri"/>
                <a:ea typeface="Calibri"/>
                <a:cs typeface="Calibri"/>
                <a:sym typeface="Calibri"/>
              </a:rPr>
              <a:t>Climate Policy</a:t>
            </a:r>
            <a:r>
              <a:rPr lang="en-US" sz="1650">
                <a:solidFill>
                  <a:schemeClr val="dk1"/>
                </a:solidFill>
                <a:latin typeface="Calibri"/>
                <a:ea typeface="Calibri"/>
                <a:cs typeface="Calibri"/>
                <a:sym typeface="Calibri"/>
              </a:rPr>
              <a:t> 20, no. 10: 1322-1335.</a:t>
            </a:r>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Arial"/>
                <a:ea typeface="Arial"/>
                <a:cs typeface="Arial"/>
                <a:sym typeface="Arial"/>
              </a:rPr>
              <a:t>Norwegian EV Association (2023) Norwegian EV policy</a:t>
            </a:r>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Arial"/>
                <a:ea typeface="Arial"/>
                <a:cs typeface="Arial"/>
                <a:sym typeface="Arial"/>
              </a:rPr>
              <a:t>Pew Research Centre 2023. </a:t>
            </a:r>
            <a:r>
              <a:rPr lang="en-US" sz="1650">
                <a:solidFill>
                  <a:schemeClr val="dk1"/>
                </a:solidFill>
                <a:latin typeface="Calibri"/>
                <a:ea typeface="Calibri"/>
                <a:cs typeface="Calibri"/>
                <a:sym typeface="Calibri"/>
              </a:rPr>
              <a:t>What the data says about Americans’ views of climate change</a:t>
            </a:r>
            <a:endParaRPr/>
          </a:p>
          <a:p>
            <a:pPr indent="-285750" lvl="0" marL="285750" marR="0" rtl="0" algn="l">
              <a:spcBef>
                <a:spcPts val="0"/>
              </a:spcBef>
              <a:spcAft>
                <a:spcPts val="0"/>
              </a:spcAft>
              <a:buClr>
                <a:schemeClr val="dk1"/>
              </a:buClr>
              <a:buSzPts val="1650"/>
              <a:buFont typeface="Arial"/>
              <a:buChar char="•"/>
            </a:pPr>
            <a:r>
              <a:rPr lang="en-US" sz="1650">
                <a:solidFill>
                  <a:schemeClr val="dk1"/>
                </a:solidFill>
                <a:latin typeface="Calibri"/>
                <a:ea typeface="Calibri"/>
                <a:cs typeface="Calibri"/>
                <a:sym typeface="Calibri"/>
              </a:rPr>
              <a:t>Schuitema, et al 2010. "Explaining differences in acceptability before and acceptance after the implementation of a congestion charge in Stockholm." </a:t>
            </a:r>
            <a:r>
              <a:rPr i="1" lang="en-US" sz="1650">
                <a:solidFill>
                  <a:schemeClr val="dk1"/>
                </a:solidFill>
                <a:latin typeface="Calibri"/>
                <a:ea typeface="Calibri"/>
                <a:cs typeface="Calibri"/>
                <a:sym typeface="Calibri"/>
              </a:rPr>
              <a:t>Transportation Research Part A: Policy and Practice</a:t>
            </a:r>
            <a:r>
              <a:rPr lang="en-US" sz="1650">
                <a:solidFill>
                  <a:schemeClr val="dk1"/>
                </a:solidFill>
                <a:latin typeface="Calibri"/>
                <a:ea typeface="Calibri"/>
                <a:cs typeface="Calibri"/>
                <a:sym typeface="Calibri"/>
              </a:rPr>
              <a:t> 44, no. 2 : 99-109.</a:t>
            </a:r>
            <a:endParaRPr/>
          </a:p>
          <a:p>
            <a:pPr indent="-180975" lvl="0" marL="285750" marR="0" rtl="0" algn="l">
              <a:spcBef>
                <a:spcPts val="0"/>
              </a:spcBef>
              <a:spcAft>
                <a:spcPts val="0"/>
              </a:spcAft>
              <a:buClr>
                <a:schemeClr val="dk1"/>
              </a:buClr>
              <a:buSzPts val="1650"/>
              <a:buFont typeface="Arial"/>
              <a:buNone/>
            </a:pPr>
            <a:r>
              <a:t/>
            </a:r>
            <a:endParaRPr sz="165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650">
              <a:solidFill>
                <a:srgbClr val="FF0000"/>
              </a:solidFill>
              <a:highlight>
                <a:srgbClr val="FFFF00"/>
              </a:highlight>
              <a:latin typeface="Calibri"/>
              <a:ea typeface="Calibri"/>
              <a:cs typeface="Calibri"/>
              <a:sym typeface="Calibri"/>
            </a:endParaRPr>
          </a:p>
          <a:p>
            <a:pPr indent="-180975" lvl="0" marL="285750" marR="0" rtl="0" algn="l">
              <a:spcBef>
                <a:spcPts val="0"/>
              </a:spcBef>
              <a:spcAft>
                <a:spcPts val="0"/>
              </a:spcAft>
              <a:buClr>
                <a:schemeClr val="dk1"/>
              </a:buClr>
              <a:buSzPts val="1650"/>
              <a:buFont typeface="Arial"/>
              <a:buNone/>
            </a:pPr>
            <a:r>
              <a:t/>
            </a:r>
            <a:endParaRPr sz="165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5"/>
          <p:cNvSpPr/>
          <p:nvPr/>
        </p:nvSpPr>
        <p:spPr>
          <a:xfrm>
            <a:off x="-11151" y="21683"/>
            <a:ext cx="12192000" cy="6858000"/>
          </a:xfrm>
          <a:prstGeom prst="rect">
            <a:avLst/>
          </a:prstGeom>
          <a:solidFill>
            <a:schemeClr val="dk1">
              <a:alpha val="64705"/>
            </a:scheme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rgbClr val="FFFFFF"/>
              </a:solidFill>
              <a:latin typeface="Calibri"/>
              <a:ea typeface="Calibri"/>
              <a:cs typeface="Calibri"/>
              <a:sym typeface="Calibri"/>
            </a:endParaRPr>
          </a:p>
        </p:txBody>
      </p:sp>
      <p:pic>
        <p:nvPicPr>
          <p:cNvPr id="160" name="Google Shape;160;p5"/>
          <p:cNvPicPr preferRelativeResize="0"/>
          <p:nvPr/>
        </p:nvPicPr>
        <p:blipFill rotWithShape="1">
          <a:blip r:embed="rId3">
            <a:alphaModFix/>
          </a:blip>
          <a:srcRect b="0" l="0" r="0" t="0"/>
          <a:stretch/>
        </p:blipFill>
        <p:spPr>
          <a:xfrm>
            <a:off x="2117648" y="4872203"/>
            <a:ext cx="6911575" cy="1310351"/>
          </a:xfrm>
          <a:prstGeom prst="rect">
            <a:avLst/>
          </a:prstGeom>
          <a:noFill/>
          <a:ln>
            <a:noFill/>
          </a:ln>
        </p:spPr>
      </p:pic>
      <p:pic>
        <p:nvPicPr>
          <p:cNvPr id="161" name="Google Shape;161;p5"/>
          <p:cNvPicPr preferRelativeResize="0"/>
          <p:nvPr/>
        </p:nvPicPr>
        <p:blipFill rotWithShape="1">
          <a:blip r:embed="rId4">
            <a:alphaModFix/>
          </a:blip>
          <a:srcRect b="0" l="0" r="0" t="0"/>
          <a:stretch/>
        </p:blipFill>
        <p:spPr>
          <a:xfrm>
            <a:off x="7097060" y="1330622"/>
            <a:ext cx="3896229" cy="3156364"/>
          </a:xfrm>
          <a:prstGeom prst="rect">
            <a:avLst/>
          </a:prstGeom>
          <a:noFill/>
          <a:ln>
            <a:noFill/>
          </a:ln>
        </p:spPr>
      </p:pic>
      <p:pic>
        <p:nvPicPr>
          <p:cNvPr id="162" name="Google Shape;162;p5"/>
          <p:cNvPicPr preferRelativeResize="0"/>
          <p:nvPr/>
        </p:nvPicPr>
        <p:blipFill rotWithShape="1">
          <a:blip r:embed="rId5">
            <a:alphaModFix/>
          </a:blip>
          <a:srcRect b="0" l="0" r="0" t="0"/>
          <a:stretch/>
        </p:blipFill>
        <p:spPr>
          <a:xfrm>
            <a:off x="3391833" y="2516479"/>
            <a:ext cx="96967" cy="96967"/>
          </a:xfrm>
          <a:prstGeom prst="rect">
            <a:avLst/>
          </a:prstGeom>
          <a:noFill/>
          <a:ln>
            <a:noFill/>
          </a:ln>
        </p:spPr>
      </p:pic>
      <p:pic>
        <p:nvPicPr>
          <p:cNvPr id="163" name="Google Shape;163;p5"/>
          <p:cNvPicPr preferRelativeResize="0"/>
          <p:nvPr/>
        </p:nvPicPr>
        <p:blipFill rotWithShape="1">
          <a:blip r:embed="rId6">
            <a:alphaModFix/>
          </a:blip>
          <a:srcRect b="0" l="0" r="0" t="0"/>
          <a:stretch/>
        </p:blipFill>
        <p:spPr>
          <a:xfrm>
            <a:off x="798448" y="1405462"/>
            <a:ext cx="5446236" cy="2183168"/>
          </a:xfrm>
          <a:prstGeom prst="rect">
            <a:avLst/>
          </a:prstGeom>
          <a:noFill/>
          <a:ln>
            <a:noFill/>
          </a:ln>
        </p:spPr>
      </p:pic>
      <p:sp>
        <p:nvSpPr>
          <p:cNvPr id="164" name="Google Shape;164;p5"/>
          <p:cNvSpPr txBox="1"/>
          <p:nvPr/>
        </p:nvSpPr>
        <p:spPr>
          <a:xfrm>
            <a:off x="1792016" y="333043"/>
            <a:ext cx="8607968" cy="763600"/>
          </a:xfrm>
          <a:prstGeom prst="rect">
            <a:avLst/>
          </a:prstGeom>
          <a:noFill/>
          <a:ln>
            <a:noFill/>
          </a:ln>
        </p:spPr>
        <p:txBody>
          <a:bodyPr anchorCtr="0" anchor="t" bIns="121900" lIns="121900" spcFirstLastPara="1" rIns="121900" wrap="square" tIns="121900">
            <a:noAutofit/>
          </a:bodyPr>
          <a:lstStyle/>
          <a:p>
            <a:pPr indent="0" lvl="0" marL="0" marR="0" rtl="0" algn="ctr">
              <a:spcBef>
                <a:spcPts val="0"/>
              </a:spcBef>
              <a:spcAft>
                <a:spcPts val="0"/>
              </a:spcAft>
              <a:buClr>
                <a:schemeClr val="lt1"/>
              </a:buClr>
              <a:buSzPts val="990"/>
              <a:buFont typeface="Oswald"/>
              <a:buNone/>
            </a:pPr>
            <a:r>
              <a:rPr b="1" i="0" lang="en-US" sz="2933" u="none" cap="none" strike="noStrike">
                <a:solidFill>
                  <a:schemeClr val="lt1"/>
                </a:solidFill>
                <a:latin typeface="Oswald"/>
                <a:ea typeface="Oswald"/>
                <a:cs typeface="Oswald"/>
                <a:sym typeface="Oswald"/>
              </a:rPr>
              <a:t>“A surplus of confusion and a deficit of credibility.”</a:t>
            </a:r>
            <a:endParaRPr/>
          </a:p>
        </p:txBody>
      </p:sp>
      <p:pic>
        <p:nvPicPr>
          <p:cNvPr id="165" name="Google Shape;165;p5"/>
          <p:cNvPicPr preferRelativeResize="0"/>
          <p:nvPr/>
        </p:nvPicPr>
        <p:blipFill rotWithShape="1">
          <a:blip r:embed="rId7">
            <a:alphaModFix/>
          </a:blip>
          <a:srcRect b="0" l="0" r="0" t="0"/>
          <a:stretch/>
        </p:blipFill>
        <p:spPr>
          <a:xfrm>
            <a:off x="3309996" y="1831445"/>
            <a:ext cx="5446236" cy="1287481"/>
          </a:xfrm>
          <a:prstGeom prst="rect">
            <a:avLst/>
          </a:prstGeom>
          <a:noFill/>
          <a:ln>
            <a:noFill/>
          </a:ln>
        </p:spPr>
      </p:pic>
      <p:pic>
        <p:nvPicPr>
          <p:cNvPr id="166" name="Google Shape;166;p5"/>
          <p:cNvPicPr preferRelativeResize="0"/>
          <p:nvPr/>
        </p:nvPicPr>
        <p:blipFill rotWithShape="1">
          <a:blip r:embed="rId8">
            <a:alphaModFix/>
          </a:blip>
          <a:srcRect b="0" l="0" r="0" t="0"/>
          <a:stretch/>
        </p:blipFill>
        <p:spPr>
          <a:xfrm>
            <a:off x="554681" y="2877992"/>
            <a:ext cx="5883443" cy="2047017"/>
          </a:xfrm>
          <a:prstGeom prst="rect">
            <a:avLst/>
          </a:prstGeom>
          <a:noFill/>
          <a:ln>
            <a:noFill/>
          </a:ln>
        </p:spPr>
      </p:pic>
      <p:pic>
        <p:nvPicPr>
          <p:cNvPr id="167" name="Google Shape;167;p5"/>
          <p:cNvPicPr preferRelativeResize="0"/>
          <p:nvPr/>
        </p:nvPicPr>
        <p:blipFill rotWithShape="1">
          <a:blip r:embed="rId9">
            <a:alphaModFix/>
          </a:blip>
          <a:srcRect b="0" l="0" r="0" t="0"/>
          <a:stretch/>
        </p:blipFill>
        <p:spPr>
          <a:xfrm>
            <a:off x="6350000" y="2651891"/>
            <a:ext cx="3665970" cy="2183168"/>
          </a:xfrm>
          <a:prstGeom prst="rect">
            <a:avLst/>
          </a:prstGeom>
          <a:noFill/>
          <a:ln>
            <a:noFill/>
          </a:ln>
        </p:spPr>
      </p:pic>
      <p:pic>
        <p:nvPicPr>
          <p:cNvPr id="168" name="Google Shape;168;p5"/>
          <p:cNvPicPr preferRelativeResize="0"/>
          <p:nvPr/>
        </p:nvPicPr>
        <p:blipFill rotWithShape="1">
          <a:blip r:embed="rId10">
            <a:alphaModFix/>
          </a:blip>
          <a:srcRect b="0" l="0" r="0" t="0"/>
          <a:stretch/>
        </p:blipFill>
        <p:spPr>
          <a:xfrm>
            <a:off x="151383" y="230461"/>
            <a:ext cx="1502631" cy="738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
          <p:cNvSpPr txBox="1"/>
          <p:nvPr/>
        </p:nvSpPr>
        <p:spPr>
          <a:xfrm>
            <a:off x="5638800" y="231527"/>
            <a:ext cx="5592329" cy="1628775"/>
          </a:xfrm>
          <a:prstGeom prst="rect">
            <a:avLst/>
          </a:prstGeom>
          <a:noFill/>
          <a:ln>
            <a:noFill/>
          </a:ln>
        </p:spPr>
        <p:txBody>
          <a:bodyPr anchorCtr="0" anchor="b" bIns="30475" lIns="60950" spcFirstLastPara="1" rIns="60950" wrap="square" tIns="30475">
            <a:normAutofit/>
          </a:bodyPr>
          <a:lstStyle/>
          <a:p>
            <a:pPr indent="0" lvl="0" marL="0" marR="0" rtl="0" algn="l">
              <a:lnSpc>
                <a:spcPct val="90000"/>
              </a:lnSpc>
              <a:spcBef>
                <a:spcPts val="0"/>
              </a:spcBef>
              <a:spcAft>
                <a:spcPts val="0"/>
              </a:spcAft>
              <a:buNone/>
            </a:pPr>
            <a:r>
              <a:rPr b="1" i="0" lang="en-US" sz="3600" u="none" cap="none" strike="noStrike">
                <a:solidFill>
                  <a:srgbClr val="000000"/>
                </a:solidFill>
                <a:latin typeface="Oswald"/>
                <a:ea typeface="Oswald"/>
                <a:cs typeface="Oswald"/>
                <a:sym typeface="Oswald"/>
              </a:rPr>
              <a:t>Simple acronym to </a:t>
            </a:r>
            <a:r>
              <a:rPr b="1" i="0" lang="en-US" sz="3600" u="none" cap="none" strike="noStrike">
                <a:solidFill>
                  <a:srgbClr val="34879A"/>
                </a:solidFill>
                <a:latin typeface="Oswald"/>
                <a:ea typeface="Oswald"/>
                <a:cs typeface="Oswald"/>
                <a:sym typeface="Oswald"/>
              </a:rPr>
              <a:t>SCORE</a:t>
            </a:r>
            <a:endParaRPr/>
          </a:p>
          <a:p>
            <a:pPr indent="0" lvl="0" marL="0" marR="0" rtl="0" algn="l">
              <a:lnSpc>
                <a:spcPct val="90000"/>
              </a:lnSpc>
              <a:spcBef>
                <a:spcPts val="400"/>
              </a:spcBef>
              <a:spcAft>
                <a:spcPts val="0"/>
              </a:spcAft>
              <a:buNone/>
            </a:pPr>
            <a:r>
              <a:rPr b="1" i="0" lang="en-US" sz="3600" u="none" cap="none" strike="noStrike">
                <a:solidFill>
                  <a:srgbClr val="000000"/>
                </a:solidFill>
                <a:latin typeface="Oswald"/>
                <a:ea typeface="Oswald"/>
                <a:cs typeface="Oswald"/>
                <a:sym typeface="Oswald"/>
              </a:rPr>
              <a:t>net zero strategies</a:t>
            </a:r>
            <a:endParaRPr/>
          </a:p>
        </p:txBody>
      </p:sp>
      <p:pic>
        <p:nvPicPr>
          <p:cNvPr id="175" name="Google Shape;175;p3"/>
          <p:cNvPicPr preferRelativeResize="0"/>
          <p:nvPr/>
        </p:nvPicPr>
        <p:blipFill rotWithShape="1">
          <a:blip r:embed="rId3">
            <a:alphaModFix/>
          </a:blip>
          <a:srcRect b="0" l="0" r="0" t="0"/>
          <a:stretch/>
        </p:blipFill>
        <p:spPr>
          <a:xfrm>
            <a:off x="-101600" y="-29937"/>
            <a:ext cx="5080000" cy="6917873"/>
          </a:xfrm>
          <a:custGeom>
            <a:rect b="b" l="l" r="r" t="t"/>
            <a:pathLst>
              <a:path extrusionOk="0" h="6856413" w="6649907">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ln>
            <a:noFill/>
          </a:ln>
        </p:spPr>
      </p:pic>
      <p:pic>
        <p:nvPicPr>
          <p:cNvPr descr="page1image17998160" id="176" name="Google Shape;176;p3"/>
          <p:cNvPicPr preferRelativeResize="0"/>
          <p:nvPr/>
        </p:nvPicPr>
        <p:blipFill rotWithShape="1">
          <a:blip r:embed="rId4">
            <a:alphaModFix/>
          </a:blip>
          <a:srcRect b="0" l="0" r="0" t="0"/>
          <a:stretch/>
        </p:blipFill>
        <p:spPr>
          <a:xfrm>
            <a:off x="254000" y="144214"/>
            <a:ext cx="1828800" cy="901700"/>
          </a:xfrm>
          <a:prstGeom prst="rect">
            <a:avLst/>
          </a:prstGeom>
          <a:noFill/>
          <a:ln>
            <a:noFill/>
          </a:ln>
        </p:spPr>
      </p:pic>
      <p:grpSp>
        <p:nvGrpSpPr>
          <p:cNvPr id="177" name="Google Shape;177;p3"/>
          <p:cNvGrpSpPr/>
          <p:nvPr/>
        </p:nvGrpSpPr>
        <p:grpSpPr>
          <a:xfrm>
            <a:off x="5252225" y="2063479"/>
            <a:ext cx="6657278" cy="4124943"/>
            <a:chOff x="0" y="503"/>
            <a:chExt cx="6657278" cy="4124943"/>
          </a:xfrm>
        </p:grpSpPr>
        <p:cxnSp>
          <p:nvCxnSpPr>
            <p:cNvPr id="178" name="Google Shape;178;p3"/>
            <p:cNvCxnSpPr/>
            <p:nvPr/>
          </p:nvCxnSpPr>
          <p:spPr>
            <a:xfrm>
              <a:off x="0" y="503"/>
              <a:ext cx="6657278" cy="0"/>
            </a:xfrm>
            <a:prstGeom prst="straightConnector1">
              <a:avLst/>
            </a:prstGeom>
            <a:solidFill>
              <a:srgbClr val="4372C3"/>
            </a:solidFill>
            <a:ln cap="flat" cmpd="sng" w="12700">
              <a:solidFill>
                <a:srgbClr val="4372C3"/>
              </a:solidFill>
              <a:prstDash val="solid"/>
              <a:miter lim="800000"/>
              <a:headEnd len="sm" w="sm" type="none"/>
              <a:tailEnd len="sm" w="sm" type="none"/>
            </a:ln>
          </p:spPr>
        </p:cxnSp>
        <p:sp>
          <p:nvSpPr>
            <p:cNvPr id="179" name="Google Shape;179;p3"/>
            <p:cNvSpPr/>
            <p:nvPr/>
          </p:nvSpPr>
          <p:spPr>
            <a:xfrm>
              <a:off x="0" y="503"/>
              <a:ext cx="6657278" cy="82498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
            <p:cNvSpPr txBox="1"/>
            <p:nvPr/>
          </p:nvSpPr>
          <p:spPr>
            <a:xfrm>
              <a:off x="0" y="503"/>
              <a:ext cx="6657278" cy="824988"/>
            </a:xfrm>
            <a:prstGeom prst="rect">
              <a:avLst/>
            </a:prstGeom>
            <a:noFill/>
            <a:ln>
              <a:noFill/>
            </a:ln>
          </p:spPr>
          <p:txBody>
            <a:bodyPr anchorCtr="0" anchor="t" bIns="167625" lIns="167625" spcFirstLastPara="1" rIns="167625" wrap="square" tIns="167625">
              <a:noAutofit/>
            </a:bodyPr>
            <a:lstStyle/>
            <a:p>
              <a:pPr indent="0" lvl="0" marL="0" marR="0" rtl="0" algn="l">
                <a:lnSpc>
                  <a:spcPct val="90000"/>
                </a:lnSpc>
                <a:spcBef>
                  <a:spcPts val="0"/>
                </a:spcBef>
                <a:spcAft>
                  <a:spcPts val="0"/>
                </a:spcAft>
                <a:buClr>
                  <a:srgbClr val="34879A"/>
                </a:buClr>
                <a:buSzPts val="4400"/>
                <a:buFont typeface="Open Sans ExtraBold"/>
                <a:buNone/>
              </a:pPr>
              <a:r>
                <a:rPr b="1" i="0" lang="en-US" sz="4400" u="none" cap="none" strike="noStrike">
                  <a:solidFill>
                    <a:srgbClr val="34879A"/>
                  </a:solidFill>
                  <a:latin typeface="Open Sans ExtraBold"/>
                  <a:ea typeface="Open Sans ExtraBold"/>
                  <a:cs typeface="Open Sans ExtraBold"/>
                  <a:sym typeface="Open Sans ExtraBold"/>
                </a:rPr>
                <a:t>S</a:t>
              </a:r>
              <a:r>
                <a:rPr b="0" i="0" lang="en-US" sz="3100" u="none" cap="none" strike="noStrike">
                  <a:solidFill>
                    <a:schemeClr val="dk1"/>
                  </a:solidFill>
                  <a:latin typeface="Open Sans Light"/>
                  <a:ea typeface="Open Sans Light"/>
                  <a:cs typeface="Open Sans Light"/>
                  <a:sym typeface="Open Sans Light"/>
                </a:rPr>
                <a:t>hort term term plans &amp; targets </a:t>
              </a:r>
              <a:endParaRPr b="0" i="0" sz="3100" u="none" cap="none" strike="noStrike">
                <a:solidFill>
                  <a:schemeClr val="dk1"/>
                </a:solidFill>
                <a:latin typeface="Open Sans Light"/>
                <a:ea typeface="Open Sans Light"/>
                <a:cs typeface="Open Sans Light"/>
                <a:sym typeface="Open Sans Light"/>
              </a:endParaRPr>
            </a:p>
          </p:txBody>
        </p:sp>
        <p:cxnSp>
          <p:nvCxnSpPr>
            <p:cNvPr id="181" name="Google Shape;181;p3"/>
            <p:cNvCxnSpPr/>
            <p:nvPr/>
          </p:nvCxnSpPr>
          <p:spPr>
            <a:xfrm>
              <a:off x="0" y="825492"/>
              <a:ext cx="6657278" cy="0"/>
            </a:xfrm>
            <a:prstGeom prst="straightConnector1">
              <a:avLst/>
            </a:prstGeom>
            <a:solidFill>
              <a:srgbClr val="4372C3"/>
            </a:solidFill>
            <a:ln cap="flat" cmpd="sng" w="12700">
              <a:solidFill>
                <a:srgbClr val="4372C3"/>
              </a:solidFill>
              <a:prstDash val="solid"/>
              <a:miter lim="800000"/>
              <a:headEnd len="sm" w="sm" type="none"/>
              <a:tailEnd len="sm" w="sm" type="none"/>
            </a:ln>
          </p:spPr>
        </p:cxnSp>
        <p:sp>
          <p:nvSpPr>
            <p:cNvPr id="182" name="Google Shape;182;p3"/>
            <p:cNvSpPr/>
            <p:nvPr/>
          </p:nvSpPr>
          <p:spPr>
            <a:xfrm>
              <a:off x="0" y="825492"/>
              <a:ext cx="6657278" cy="82498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
            <p:cNvSpPr txBox="1"/>
            <p:nvPr/>
          </p:nvSpPr>
          <p:spPr>
            <a:xfrm>
              <a:off x="0" y="825492"/>
              <a:ext cx="6657278" cy="824988"/>
            </a:xfrm>
            <a:prstGeom prst="rect">
              <a:avLst/>
            </a:prstGeom>
            <a:noFill/>
            <a:ln>
              <a:noFill/>
            </a:ln>
          </p:spPr>
          <p:txBody>
            <a:bodyPr anchorCtr="0" anchor="t" bIns="167625" lIns="167625" spcFirstLastPara="1" rIns="167625" wrap="square" tIns="167625">
              <a:noAutofit/>
            </a:bodyPr>
            <a:lstStyle/>
            <a:p>
              <a:pPr indent="0" lvl="0" marL="0" marR="0" rtl="0" algn="l">
                <a:lnSpc>
                  <a:spcPct val="90000"/>
                </a:lnSpc>
                <a:spcBef>
                  <a:spcPts val="0"/>
                </a:spcBef>
                <a:spcAft>
                  <a:spcPts val="0"/>
                </a:spcAft>
                <a:buClr>
                  <a:srgbClr val="34879A"/>
                </a:buClr>
                <a:buSzPts val="4400"/>
                <a:buFont typeface="Open Sans ExtraBold"/>
                <a:buNone/>
              </a:pPr>
              <a:r>
                <a:rPr b="1" i="0" lang="en-US" sz="4400" u="none" cap="none" strike="noStrike">
                  <a:solidFill>
                    <a:srgbClr val="34879A"/>
                  </a:solidFill>
                  <a:latin typeface="Open Sans ExtraBold"/>
                  <a:ea typeface="Open Sans ExtraBold"/>
                  <a:cs typeface="Open Sans ExtraBold"/>
                  <a:sym typeface="Open Sans ExtraBold"/>
                </a:rPr>
                <a:t>C</a:t>
              </a:r>
              <a:r>
                <a:rPr b="0" i="0" lang="en-US" sz="3100" u="none" cap="none" strike="noStrike">
                  <a:solidFill>
                    <a:schemeClr val="dk1"/>
                  </a:solidFill>
                  <a:latin typeface="Open Sans Light"/>
                  <a:ea typeface="Open Sans Light"/>
                  <a:cs typeface="Open Sans Light"/>
                  <a:sym typeface="Open Sans Light"/>
                </a:rPr>
                <a:t>overage across GHGs scopes</a:t>
              </a:r>
              <a:endParaRPr/>
            </a:p>
          </p:txBody>
        </p:sp>
        <p:cxnSp>
          <p:nvCxnSpPr>
            <p:cNvPr id="184" name="Google Shape;184;p3"/>
            <p:cNvCxnSpPr/>
            <p:nvPr/>
          </p:nvCxnSpPr>
          <p:spPr>
            <a:xfrm>
              <a:off x="0" y="1650481"/>
              <a:ext cx="6657278" cy="0"/>
            </a:xfrm>
            <a:prstGeom prst="straightConnector1">
              <a:avLst/>
            </a:prstGeom>
            <a:solidFill>
              <a:srgbClr val="4372C3"/>
            </a:solidFill>
            <a:ln cap="flat" cmpd="sng" w="12700">
              <a:solidFill>
                <a:srgbClr val="4372C3"/>
              </a:solidFill>
              <a:prstDash val="solid"/>
              <a:miter lim="800000"/>
              <a:headEnd len="sm" w="sm" type="none"/>
              <a:tailEnd len="sm" w="sm" type="none"/>
            </a:ln>
          </p:spPr>
        </p:cxnSp>
        <p:sp>
          <p:nvSpPr>
            <p:cNvPr id="185" name="Google Shape;185;p3"/>
            <p:cNvSpPr/>
            <p:nvPr/>
          </p:nvSpPr>
          <p:spPr>
            <a:xfrm>
              <a:off x="0" y="1650481"/>
              <a:ext cx="6657278" cy="82498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
            <p:cNvSpPr txBox="1"/>
            <p:nvPr/>
          </p:nvSpPr>
          <p:spPr>
            <a:xfrm>
              <a:off x="0" y="1650481"/>
              <a:ext cx="6657278" cy="824988"/>
            </a:xfrm>
            <a:prstGeom prst="rect">
              <a:avLst/>
            </a:prstGeom>
            <a:noFill/>
            <a:ln>
              <a:noFill/>
            </a:ln>
          </p:spPr>
          <p:txBody>
            <a:bodyPr anchorCtr="0" anchor="t" bIns="167625" lIns="167625" spcFirstLastPara="1" rIns="167625" wrap="square" tIns="167625">
              <a:noAutofit/>
            </a:bodyPr>
            <a:lstStyle/>
            <a:p>
              <a:pPr indent="0" lvl="0" marL="0" marR="0" rtl="0" algn="l">
                <a:lnSpc>
                  <a:spcPct val="90000"/>
                </a:lnSpc>
                <a:spcBef>
                  <a:spcPts val="0"/>
                </a:spcBef>
                <a:spcAft>
                  <a:spcPts val="0"/>
                </a:spcAft>
                <a:buClr>
                  <a:srgbClr val="34879A"/>
                </a:buClr>
                <a:buSzPts val="4400"/>
                <a:buFont typeface="Open Sans ExtraBold"/>
                <a:buNone/>
              </a:pPr>
              <a:r>
                <a:rPr b="1" i="0" lang="en-US" sz="4400" u="none" cap="none" strike="noStrike">
                  <a:solidFill>
                    <a:srgbClr val="34879A"/>
                  </a:solidFill>
                  <a:latin typeface="Open Sans ExtraBold"/>
                  <a:ea typeface="Open Sans ExtraBold"/>
                  <a:cs typeface="Open Sans ExtraBold"/>
                  <a:sym typeface="Open Sans ExtraBold"/>
                </a:rPr>
                <a:t>O</a:t>
              </a:r>
              <a:r>
                <a:rPr b="0" i="0" lang="en-US" sz="3100" u="none" cap="none" strike="noStrike">
                  <a:solidFill>
                    <a:schemeClr val="dk1"/>
                  </a:solidFill>
                  <a:latin typeface="Open Sans Light"/>
                  <a:ea typeface="Open Sans Light"/>
                  <a:cs typeface="Open Sans Light"/>
                  <a:sym typeface="Open Sans Light"/>
                </a:rPr>
                <a:t>ffsetting scarcely with conditions</a:t>
              </a:r>
              <a:endParaRPr/>
            </a:p>
          </p:txBody>
        </p:sp>
        <p:cxnSp>
          <p:nvCxnSpPr>
            <p:cNvPr id="187" name="Google Shape;187;p3"/>
            <p:cNvCxnSpPr/>
            <p:nvPr/>
          </p:nvCxnSpPr>
          <p:spPr>
            <a:xfrm>
              <a:off x="0" y="2475469"/>
              <a:ext cx="6657278" cy="0"/>
            </a:xfrm>
            <a:prstGeom prst="straightConnector1">
              <a:avLst/>
            </a:prstGeom>
            <a:solidFill>
              <a:srgbClr val="4372C3"/>
            </a:solidFill>
            <a:ln cap="flat" cmpd="sng" w="12700">
              <a:solidFill>
                <a:srgbClr val="4372C3"/>
              </a:solidFill>
              <a:prstDash val="solid"/>
              <a:miter lim="800000"/>
              <a:headEnd len="sm" w="sm" type="none"/>
              <a:tailEnd len="sm" w="sm" type="none"/>
            </a:ln>
          </p:spPr>
        </p:cxnSp>
        <p:sp>
          <p:nvSpPr>
            <p:cNvPr id="188" name="Google Shape;188;p3"/>
            <p:cNvSpPr/>
            <p:nvPr/>
          </p:nvSpPr>
          <p:spPr>
            <a:xfrm>
              <a:off x="0" y="2475469"/>
              <a:ext cx="6657278" cy="82498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
            <p:cNvSpPr txBox="1"/>
            <p:nvPr/>
          </p:nvSpPr>
          <p:spPr>
            <a:xfrm>
              <a:off x="0" y="2475469"/>
              <a:ext cx="6657278" cy="824988"/>
            </a:xfrm>
            <a:prstGeom prst="rect">
              <a:avLst/>
            </a:prstGeom>
            <a:noFill/>
            <a:ln>
              <a:noFill/>
            </a:ln>
          </p:spPr>
          <p:txBody>
            <a:bodyPr anchorCtr="0" anchor="t" bIns="167625" lIns="167625" spcFirstLastPara="1" rIns="167625" wrap="square" tIns="167625">
              <a:noAutofit/>
            </a:bodyPr>
            <a:lstStyle/>
            <a:p>
              <a:pPr indent="0" lvl="0" marL="0" marR="0" rtl="0" algn="l">
                <a:lnSpc>
                  <a:spcPct val="90000"/>
                </a:lnSpc>
                <a:spcBef>
                  <a:spcPts val="0"/>
                </a:spcBef>
                <a:spcAft>
                  <a:spcPts val="0"/>
                </a:spcAft>
                <a:buClr>
                  <a:srgbClr val="34879A"/>
                </a:buClr>
                <a:buSzPts val="4400"/>
                <a:buFont typeface="Open Sans ExtraBold"/>
                <a:buNone/>
              </a:pPr>
              <a:r>
                <a:rPr b="1" i="0" lang="en-US" sz="4400" u="none" cap="none" strike="noStrike">
                  <a:solidFill>
                    <a:srgbClr val="34879A"/>
                  </a:solidFill>
                  <a:latin typeface="Open Sans ExtraBold"/>
                  <a:ea typeface="Open Sans ExtraBold"/>
                  <a:cs typeface="Open Sans ExtraBold"/>
                  <a:sym typeface="Open Sans ExtraBold"/>
                </a:rPr>
                <a:t>R</a:t>
              </a:r>
              <a:r>
                <a:rPr b="0" i="0" lang="en-US" sz="3100" u="none" cap="none" strike="noStrike">
                  <a:solidFill>
                    <a:schemeClr val="dk1"/>
                  </a:solidFill>
                  <a:latin typeface="Open Sans Light"/>
                  <a:ea typeface="Open Sans Light"/>
                  <a:cs typeface="Open Sans Light"/>
                  <a:sym typeface="Open Sans Light"/>
                </a:rPr>
                <a:t>eporting and accountability</a:t>
              </a:r>
              <a:endParaRPr/>
            </a:p>
          </p:txBody>
        </p:sp>
        <p:cxnSp>
          <p:nvCxnSpPr>
            <p:cNvPr id="190" name="Google Shape;190;p3"/>
            <p:cNvCxnSpPr/>
            <p:nvPr/>
          </p:nvCxnSpPr>
          <p:spPr>
            <a:xfrm>
              <a:off x="0" y="3300458"/>
              <a:ext cx="6657278" cy="0"/>
            </a:xfrm>
            <a:prstGeom prst="straightConnector1">
              <a:avLst/>
            </a:prstGeom>
            <a:solidFill>
              <a:srgbClr val="4372C3"/>
            </a:solidFill>
            <a:ln cap="flat" cmpd="sng" w="12700">
              <a:solidFill>
                <a:srgbClr val="4372C3"/>
              </a:solidFill>
              <a:prstDash val="solid"/>
              <a:miter lim="800000"/>
              <a:headEnd len="sm" w="sm" type="none"/>
              <a:tailEnd len="sm" w="sm" type="none"/>
            </a:ln>
          </p:spPr>
        </p:cxnSp>
        <p:sp>
          <p:nvSpPr>
            <p:cNvPr id="191" name="Google Shape;191;p3"/>
            <p:cNvSpPr/>
            <p:nvPr/>
          </p:nvSpPr>
          <p:spPr>
            <a:xfrm>
              <a:off x="0" y="3300458"/>
              <a:ext cx="6657278" cy="82498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3"/>
            <p:cNvSpPr txBox="1"/>
            <p:nvPr/>
          </p:nvSpPr>
          <p:spPr>
            <a:xfrm>
              <a:off x="0" y="3300458"/>
              <a:ext cx="6657278" cy="824988"/>
            </a:xfrm>
            <a:prstGeom prst="rect">
              <a:avLst/>
            </a:prstGeom>
            <a:noFill/>
            <a:ln>
              <a:noFill/>
            </a:ln>
          </p:spPr>
          <p:txBody>
            <a:bodyPr anchorCtr="0" anchor="t" bIns="167625" lIns="167625" spcFirstLastPara="1" rIns="167625" wrap="square" tIns="167625">
              <a:noAutofit/>
            </a:bodyPr>
            <a:lstStyle/>
            <a:p>
              <a:pPr indent="0" lvl="0" marL="0" marR="0" rtl="0" algn="l">
                <a:lnSpc>
                  <a:spcPct val="90000"/>
                </a:lnSpc>
                <a:spcBef>
                  <a:spcPts val="0"/>
                </a:spcBef>
                <a:spcAft>
                  <a:spcPts val="0"/>
                </a:spcAft>
                <a:buClr>
                  <a:srgbClr val="34879A"/>
                </a:buClr>
                <a:buSzPts val="4400"/>
                <a:buFont typeface="Open Sans ExtraBold"/>
                <a:buNone/>
              </a:pPr>
              <a:r>
                <a:rPr b="1" i="0" lang="en-US" sz="4400" u="none" cap="none" strike="noStrike">
                  <a:solidFill>
                    <a:srgbClr val="34879A"/>
                  </a:solidFill>
                  <a:latin typeface="Open Sans ExtraBold"/>
                  <a:ea typeface="Open Sans ExtraBold"/>
                  <a:cs typeface="Open Sans ExtraBold"/>
                  <a:sym typeface="Open Sans ExtraBold"/>
                </a:rPr>
                <a:t>E</a:t>
              </a:r>
              <a:r>
                <a:rPr b="0" i="0" lang="en-US" sz="3100" u="none" cap="none" strike="noStrike">
                  <a:solidFill>
                    <a:schemeClr val="dk1"/>
                  </a:solidFill>
                  <a:latin typeface="Open Sans Light"/>
                  <a:ea typeface="Open Sans Light"/>
                  <a:cs typeface="Open Sans Light"/>
                  <a:sym typeface="Open Sans Light"/>
                </a:rPr>
                <a:t>quity for workers, communities &amp; global impacts</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1"/>
          <p:cNvSpPr txBox="1"/>
          <p:nvPr/>
        </p:nvSpPr>
        <p:spPr>
          <a:xfrm>
            <a:off x="246969" y="1571675"/>
            <a:ext cx="2314836" cy="2081235"/>
          </a:xfrm>
          <a:prstGeom prst="rect">
            <a:avLst/>
          </a:prstGeom>
          <a:noFill/>
          <a:ln>
            <a:noFill/>
          </a:ln>
        </p:spPr>
        <p:txBody>
          <a:bodyPr anchorCtr="0" anchor="t" bIns="121900" lIns="121900" spcFirstLastPara="1" rIns="121900" wrap="square" tIns="121900">
            <a:spAutoFit/>
          </a:bodyPr>
          <a:lstStyle/>
          <a:p>
            <a:pPr indent="0" lvl="0" marL="0" marR="0" rtl="0" algn="l">
              <a:lnSpc>
                <a:spcPct val="115000"/>
              </a:lnSpc>
              <a:spcBef>
                <a:spcPts val="0"/>
              </a:spcBef>
              <a:spcAft>
                <a:spcPts val="0"/>
              </a:spcAft>
              <a:buNone/>
            </a:pPr>
            <a:r>
              <a:t/>
            </a:r>
            <a:endParaRPr b="1" sz="1867">
              <a:solidFill>
                <a:srgbClr val="000000"/>
              </a:solidFill>
              <a:latin typeface="Montserrat"/>
              <a:ea typeface="Montserrat"/>
              <a:cs typeface="Montserrat"/>
              <a:sym typeface="Montserrat"/>
            </a:endParaRPr>
          </a:p>
          <a:p>
            <a:pPr indent="0" lvl="0" marL="0" marR="0" rtl="0" algn="ctr">
              <a:spcBef>
                <a:spcPts val="0"/>
              </a:spcBef>
              <a:spcAft>
                <a:spcPts val="0"/>
              </a:spcAft>
              <a:buNone/>
            </a:pPr>
            <a:r>
              <a:rPr lang="en-US" sz="1333">
                <a:solidFill>
                  <a:srgbClr val="000000"/>
                </a:solidFill>
                <a:latin typeface="Open Sans Light"/>
                <a:ea typeface="Open Sans Light"/>
                <a:cs typeface="Open Sans Light"/>
                <a:sym typeface="Open Sans Light"/>
              </a:rPr>
              <a:t>International Standards Organisation’s International Workshop Agreement (ISO)</a:t>
            </a:r>
            <a:endParaRPr sz="1333">
              <a:solidFill>
                <a:srgbClr val="000000"/>
              </a:solidFill>
              <a:latin typeface="Open Sans Light"/>
              <a:ea typeface="Open Sans Light"/>
              <a:cs typeface="Open Sans Light"/>
              <a:sym typeface="Open Sans Light"/>
            </a:endParaRPr>
          </a:p>
          <a:p>
            <a:pPr indent="0" lvl="0" marL="1219261" marR="0" rtl="0" algn="l">
              <a:lnSpc>
                <a:spcPct val="115000"/>
              </a:lnSpc>
              <a:spcBef>
                <a:spcPts val="0"/>
              </a:spcBef>
              <a:spcAft>
                <a:spcPts val="0"/>
              </a:spcAft>
              <a:buNone/>
            </a:pPr>
            <a:r>
              <a:t/>
            </a:r>
            <a:endParaRPr sz="1733">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133">
              <a:solidFill>
                <a:srgbClr val="000000"/>
              </a:solidFill>
              <a:latin typeface="Montserrat"/>
              <a:ea typeface="Montserrat"/>
              <a:cs typeface="Montserrat"/>
              <a:sym typeface="Montserrat"/>
            </a:endParaRPr>
          </a:p>
        </p:txBody>
      </p:sp>
      <p:sp>
        <p:nvSpPr>
          <p:cNvPr id="198" name="Google Shape;198;p11"/>
          <p:cNvSpPr txBox="1"/>
          <p:nvPr/>
        </p:nvSpPr>
        <p:spPr>
          <a:xfrm>
            <a:off x="9222178" y="1943609"/>
            <a:ext cx="2500902" cy="656421"/>
          </a:xfrm>
          <a:prstGeom prst="rect">
            <a:avLst/>
          </a:prstGeom>
          <a:noFill/>
          <a:ln>
            <a:noFill/>
          </a:ln>
        </p:spPr>
        <p:txBody>
          <a:bodyPr anchorCtr="0" anchor="t" bIns="121900" lIns="121900" spcFirstLastPara="1" rIns="121900" wrap="square" tIns="121900">
            <a:spAutoFit/>
          </a:bodyPr>
          <a:lstStyle/>
          <a:p>
            <a:pPr indent="0" lvl="0" marL="0" marR="0" rtl="0" algn="ctr">
              <a:spcBef>
                <a:spcPts val="0"/>
              </a:spcBef>
              <a:spcAft>
                <a:spcPts val="0"/>
              </a:spcAft>
              <a:buNone/>
            </a:pPr>
            <a:r>
              <a:rPr lang="en-US" sz="1333">
                <a:solidFill>
                  <a:srgbClr val="000000"/>
                </a:solidFill>
                <a:latin typeface="Open Sans Light"/>
                <a:ea typeface="Open Sans Light"/>
                <a:cs typeface="Open Sans Light"/>
                <a:sym typeface="Open Sans Light"/>
              </a:rPr>
              <a:t>UN’s High Level Expert Group Net Zero Report (HLEG)</a:t>
            </a:r>
            <a:endParaRPr sz="1333">
              <a:solidFill>
                <a:srgbClr val="000000"/>
              </a:solidFill>
              <a:latin typeface="Open Sans Light"/>
              <a:ea typeface="Open Sans Light"/>
              <a:cs typeface="Open Sans Light"/>
              <a:sym typeface="Open Sans Light"/>
            </a:endParaRPr>
          </a:p>
        </p:txBody>
      </p:sp>
      <p:pic>
        <p:nvPicPr>
          <p:cNvPr id="199" name="Google Shape;199;p11"/>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200" name="Google Shape;200;p11"/>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201" name="Google Shape;201;p11"/>
          <p:cNvSpPr txBox="1"/>
          <p:nvPr/>
        </p:nvSpPr>
        <p:spPr>
          <a:xfrm>
            <a:off x="1819856" y="239929"/>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New Standards to Improve Credibility</a:t>
            </a:r>
            <a:endParaRPr/>
          </a:p>
        </p:txBody>
      </p:sp>
      <p:grpSp>
        <p:nvGrpSpPr>
          <p:cNvPr id="202" name="Google Shape;202;p11"/>
          <p:cNvGrpSpPr/>
          <p:nvPr/>
        </p:nvGrpSpPr>
        <p:grpSpPr>
          <a:xfrm>
            <a:off x="6687965" y="1536253"/>
            <a:ext cx="2322015" cy="1892747"/>
            <a:chOff x="10031947" y="2304379"/>
            <a:chExt cx="3483022" cy="2839121"/>
          </a:xfrm>
        </p:grpSpPr>
        <p:pic>
          <p:nvPicPr>
            <p:cNvPr id="203" name="Google Shape;203;p11"/>
            <p:cNvPicPr preferRelativeResize="0"/>
            <p:nvPr/>
          </p:nvPicPr>
          <p:blipFill rotWithShape="1">
            <a:blip r:embed="rId4">
              <a:alphaModFix/>
            </a:blip>
            <a:srcRect b="0" l="0" r="0" t="0"/>
            <a:stretch/>
          </p:blipFill>
          <p:spPr>
            <a:xfrm>
              <a:off x="10031947" y="2304379"/>
              <a:ext cx="3472254" cy="2839121"/>
            </a:xfrm>
            <a:prstGeom prst="rect">
              <a:avLst/>
            </a:prstGeom>
            <a:noFill/>
            <a:ln>
              <a:noFill/>
            </a:ln>
            <a:effectLst>
              <a:outerShdw blurRad="57150" rotWithShape="0" algn="bl" dir="5400000" dist="66675">
                <a:srgbClr val="000000">
                  <a:alpha val="49803"/>
                </a:srgbClr>
              </a:outerShdw>
            </a:effectLst>
          </p:spPr>
        </p:pic>
        <p:pic>
          <p:nvPicPr>
            <p:cNvPr id="204" name="Google Shape;204;p11"/>
            <p:cNvPicPr preferRelativeResize="0"/>
            <p:nvPr/>
          </p:nvPicPr>
          <p:blipFill rotWithShape="1">
            <a:blip r:embed="rId5">
              <a:alphaModFix/>
            </a:blip>
            <a:srcRect b="0" l="0" r="0" t="0"/>
            <a:stretch/>
          </p:blipFill>
          <p:spPr>
            <a:xfrm>
              <a:off x="12777891" y="2317416"/>
              <a:ext cx="737078" cy="653889"/>
            </a:xfrm>
            <a:prstGeom prst="rect">
              <a:avLst/>
            </a:prstGeom>
            <a:noFill/>
            <a:ln>
              <a:noFill/>
            </a:ln>
          </p:spPr>
        </p:pic>
      </p:grpSp>
      <p:grpSp>
        <p:nvGrpSpPr>
          <p:cNvPr id="205" name="Google Shape;205;p11"/>
          <p:cNvGrpSpPr/>
          <p:nvPr/>
        </p:nvGrpSpPr>
        <p:grpSpPr>
          <a:xfrm>
            <a:off x="2903301" y="1560585"/>
            <a:ext cx="2314836" cy="1783463"/>
            <a:chOff x="4354952" y="2340876"/>
            <a:chExt cx="3472254" cy="2675195"/>
          </a:xfrm>
        </p:grpSpPr>
        <p:pic>
          <p:nvPicPr>
            <p:cNvPr id="206" name="Google Shape;206;p11"/>
            <p:cNvPicPr preferRelativeResize="0"/>
            <p:nvPr/>
          </p:nvPicPr>
          <p:blipFill rotWithShape="1">
            <a:blip r:embed="rId6">
              <a:alphaModFix/>
            </a:blip>
            <a:srcRect b="0" l="0" r="0" t="0"/>
            <a:stretch/>
          </p:blipFill>
          <p:spPr>
            <a:xfrm>
              <a:off x="4354952" y="2340876"/>
              <a:ext cx="3472254" cy="2675195"/>
            </a:xfrm>
            <a:prstGeom prst="rect">
              <a:avLst/>
            </a:prstGeom>
            <a:noFill/>
            <a:ln>
              <a:noFill/>
            </a:ln>
            <a:effectLst>
              <a:outerShdw blurRad="57150" rotWithShape="0" algn="bl" dir="5400000" dist="76200">
                <a:srgbClr val="000000">
                  <a:alpha val="49803"/>
                </a:srgbClr>
              </a:outerShdw>
            </a:effectLst>
          </p:spPr>
        </p:pic>
        <p:pic>
          <p:nvPicPr>
            <p:cNvPr id="207" name="Google Shape;207;p11"/>
            <p:cNvPicPr preferRelativeResize="0"/>
            <p:nvPr/>
          </p:nvPicPr>
          <p:blipFill rotWithShape="1">
            <a:blip r:embed="rId7">
              <a:alphaModFix/>
            </a:blip>
            <a:srcRect b="0" l="0" r="0" t="0"/>
            <a:stretch/>
          </p:blipFill>
          <p:spPr>
            <a:xfrm>
              <a:off x="7068623" y="2357512"/>
              <a:ext cx="758583" cy="729146"/>
            </a:xfrm>
            <a:prstGeom prst="rect">
              <a:avLst/>
            </a:prstGeom>
            <a:noFill/>
            <a:ln>
              <a:noFill/>
            </a:ln>
          </p:spPr>
        </p:pic>
      </p:grpSp>
      <p:pic>
        <p:nvPicPr>
          <p:cNvPr id="208" name="Google Shape;208;p11"/>
          <p:cNvPicPr preferRelativeResize="0"/>
          <p:nvPr/>
        </p:nvPicPr>
        <p:blipFill rotWithShape="1">
          <a:blip r:embed="rId8">
            <a:alphaModFix/>
          </a:blip>
          <a:srcRect b="0" l="0" r="0" t="0"/>
          <a:stretch/>
        </p:blipFill>
        <p:spPr>
          <a:xfrm>
            <a:off x="2837609" y="4186840"/>
            <a:ext cx="2229867" cy="1948026"/>
          </a:xfrm>
          <a:prstGeom prst="rect">
            <a:avLst/>
          </a:prstGeom>
          <a:noFill/>
          <a:ln>
            <a:noFill/>
          </a:ln>
          <a:effectLst>
            <a:outerShdw blurRad="57150" rotWithShape="0" algn="bl" dir="5400000" dist="76200">
              <a:srgbClr val="000000">
                <a:alpha val="49803"/>
              </a:srgbClr>
            </a:outerShdw>
          </a:effectLst>
        </p:spPr>
      </p:pic>
      <p:pic>
        <p:nvPicPr>
          <p:cNvPr id="209" name="Google Shape;209;p11"/>
          <p:cNvPicPr preferRelativeResize="0"/>
          <p:nvPr/>
        </p:nvPicPr>
        <p:blipFill rotWithShape="1">
          <a:blip r:embed="rId9">
            <a:alphaModFix/>
          </a:blip>
          <a:srcRect b="0" l="-3263" r="-3047" t="0"/>
          <a:stretch/>
        </p:blipFill>
        <p:spPr>
          <a:xfrm>
            <a:off x="6687965" y="4188378"/>
            <a:ext cx="2310111" cy="1914144"/>
          </a:xfrm>
          <a:prstGeom prst="rect">
            <a:avLst/>
          </a:prstGeom>
          <a:noFill/>
          <a:ln>
            <a:noFill/>
          </a:ln>
          <a:effectLst>
            <a:outerShdw blurRad="57150" rotWithShape="0" algn="bl" dir="5400000" dist="66675">
              <a:srgbClr val="000000">
                <a:alpha val="49803"/>
              </a:srgbClr>
            </a:outerShdw>
          </a:effectLst>
        </p:spPr>
      </p:pic>
      <p:sp>
        <p:nvSpPr>
          <p:cNvPr id="210" name="Google Shape;210;p11"/>
          <p:cNvSpPr txBox="1"/>
          <p:nvPr/>
        </p:nvSpPr>
        <p:spPr>
          <a:xfrm>
            <a:off x="244013" y="4245548"/>
            <a:ext cx="2314836" cy="1670994"/>
          </a:xfrm>
          <a:prstGeom prst="rect">
            <a:avLst/>
          </a:prstGeom>
          <a:noFill/>
          <a:ln>
            <a:noFill/>
          </a:ln>
        </p:spPr>
        <p:txBody>
          <a:bodyPr anchorCtr="0" anchor="t" bIns="121900" lIns="121900" spcFirstLastPara="1" rIns="121900" wrap="square" tIns="121900">
            <a:spAutoFit/>
          </a:bodyPr>
          <a:lstStyle/>
          <a:p>
            <a:pPr indent="0" lvl="0" marL="0" marR="0" rtl="0" algn="l">
              <a:lnSpc>
                <a:spcPct val="115000"/>
              </a:lnSpc>
              <a:spcBef>
                <a:spcPts val="0"/>
              </a:spcBef>
              <a:spcAft>
                <a:spcPts val="0"/>
              </a:spcAft>
              <a:buNone/>
            </a:pPr>
            <a:r>
              <a:t/>
            </a:r>
            <a:endParaRPr b="1" sz="1867">
              <a:solidFill>
                <a:srgbClr val="000000"/>
              </a:solidFill>
              <a:latin typeface="Montserrat"/>
              <a:ea typeface="Montserrat"/>
              <a:cs typeface="Montserrat"/>
              <a:sym typeface="Montserrat"/>
            </a:endParaRPr>
          </a:p>
          <a:p>
            <a:pPr indent="0" lvl="0" marL="0" marR="0" rtl="0" algn="ctr">
              <a:spcBef>
                <a:spcPts val="0"/>
              </a:spcBef>
              <a:spcAft>
                <a:spcPts val="0"/>
              </a:spcAft>
              <a:buNone/>
            </a:pPr>
            <a:r>
              <a:rPr lang="en-US" sz="1333">
                <a:solidFill>
                  <a:srgbClr val="000000"/>
                </a:solidFill>
                <a:latin typeface="Open Sans Light"/>
                <a:ea typeface="Open Sans Light"/>
                <a:cs typeface="Open Sans Light"/>
                <a:sym typeface="Open Sans Light"/>
              </a:rPr>
              <a:t>UNFCCC’s Race to Zero Campaign Criteria</a:t>
            </a:r>
            <a:endParaRPr sz="1333">
              <a:solidFill>
                <a:srgbClr val="000000"/>
              </a:solidFill>
              <a:latin typeface="Open Sans Light"/>
              <a:ea typeface="Open Sans Light"/>
              <a:cs typeface="Open Sans Light"/>
              <a:sym typeface="Open Sans Light"/>
            </a:endParaRPr>
          </a:p>
          <a:p>
            <a:pPr indent="0" lvl="0" marL="1219261" marR="0" rtl="0" algn="l">
              <a:lnSpc>
                <a:spcPct val="115000"/>
              </a:lnSpc>
              <a:spcBef>
                <a:spcPts val="0"/>
              </a:spcBef>
              <a:spcAft>
                <a:spcPts val="0"/>
              </a:spcAft>
              <a:buNone/>
            </a:pPr>
            <a:r>
              <a:t/>
            </a:r>
            <a:endParaRPr sz="1733">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sz="2133">
              <a:solidFill>
                <a:srgbClr val="000000"/>
              </a:solidFill>
              <a:latin typeface="Montserrat"/>
              <a:ea typeface="Montserrat"/>
              <a:cs typeface="Montserrat"/>
              <a:sym typeface="Montserrat"/>
            </a:endParaRPr>
          </a:p>
        </p:txBody>
      </p:sp>
      <p:sp>
        <p:nvSpPr>
          <p:cNvPr id="211" name="Google Shape;211;p11"/>
          <p:cNvSpPr txBox="1"/>
          <p:nvPr/>
        </p:nvSpPr>
        <p:spPr>
          <a:xfrm>
            <a:off x="9222176" y="4752866"/>
            <a:ext cx="2500902" cy="656421"/>
          </a:xfrm>
          <a:prstGeom prst="rect">
            <a:avLst/>
          </a:prstGeom>
          <a:noFill/>
          <a:ln>
            <a:noFill/>
          </a:ln>
        </p:spPr>
        <p:txBody>
          <a:bodyPr anchorCtr="0" anchor="t" bIns="121900" lIns="121900" spcFirstLastPara="1" rIns="121900" wrap="square" tIns="121900">
            <a:spAutoFit/>
          </a:bodyPr>
          <a:lstStyle/>
          <a:p>
            <a:pPr indent="0" lvl="0" marL="0" marR="0" rtl="0" algn="ctr">
              <a:spcBef>
                <a:spcPts val="0"/>
              </a:spcBef>
              <a:spcAft>
                <a:spcPts val="0"/>
              </a:spcAft>
              <a:buNone/>
            </a:pPr>
            <a:r>
              <a:rPr lang="en-US" sz="1333">
                <a:solidFill>
                  <a:srgbClr val="000000"/>
                </a:solidFill>
                <a:latin typeface="Open Sans Light"/>
                <a:ea typeface="Open Sans Light"/>
                <a:cs typeface="Open Sans Light"/>
                <a:sym typeface="Open Sans Light"/>
              </a:rPr>
              <a:t>Science-Based Target Initiative’s Net Zero Standard</a:t>
            </a:r>
            <a:endParaRPr sz="1333">
              <a:solidFill>
                <a:srgbClr val="000000"/>
              </a:solidFill>
              <a:latin typeface="Open Sans Light"/>
              <a:ea typeface="Open Sans Light"/>
              <a:cs typeface="Open Sans Light"/>
              <a:sym typeface="Open Sans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27"/>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217" name="Google Shape;217;p27"/>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218" name="Google Shape;218;p27"/>
          <p:cNvSpPr txBox="1"/>
          <p:nvPr/>
        </p:nvSpPr>
        <p:spPr>
          <a:xfrm>
            <a:off x="1819856" y="239929"/>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Disentangling Terms</a:t>
            </a:r>
            <a:endParaRPr/>
          </a:p>
        </p:txBody>
      </p:sp>
      <p:pic>
        <p:nvPicPr>
          <p:cNvPr id="219" name="Google Shape;219;p27"/>
          <p:cNvPicPr preferRelativeResize="0"/>
          <p:nvPr/>
        </p:nvPicPr>
        <p:blipFill rotWithShape="1">
          <a:blip r:embed="rId4">
            <a:alphaModFix/>
          </a:blip>
          <a:srcRect b="3725" l="0" r="0" t="0"/>
          <a:stretch/>
        </p:blipFill>
        <p:spPr>
          <a:xfrm>
            <a:off x="1200150" y="1220375"/>
            <a:ext cx="9423398" cy="5196600"/>
          </a:xfrm>
          <a:prstGeom prst="rect">
            <a:avLst/>
          </a:prstGeom>
          <a:solidFill>
            <a:srgbClr val="EEECE1"/>
          </a:solidFill>
          <a:ln cap="flat" cmpd="sng" w="34925">
            <a:solidFill>
              <a:schemeClr val="dk1"/>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3" name="Shape 223"/>
        <p:cNvGrpSpPr/>
        <p:nvPr/>
      </p:nvGrpSpPr>
      <p:grpSpPr>
        <a:xfrm>
          <a:off x="0" y="0"/>
          <a:ext cx="0" cy="0"/>
          <a:chOff x="0" y="0"/>
          <a:chExt cx="0" cy="0"/>
        </a:xfrm>
      </p:grpSpPr>
      <p:sp>
        <p:nvSpPr>
          <p:cNvPr id="224" name="Google Shape;224;p28"/>
          <p:cNvSpPr/>
          <p:nvPr/>
        </p:nvSpPr>
        <p:spPr>
          <a:xfrm>
            <a:off x="4297892" y="1456982"/>
            <a:ext cx="123175" cy="246221"/>
          </a:xfrm>
          <a:prstGeom prst="rect">
            <a:avLst/>
          </a:prstGeom>
          <a:noFill/>
          <a:ln>
            <a:noFill/>
          </a:ln>
        </p:spPr>
        <p:txBody>
          <a:bodyPr anchorCtr="0" anchor="ctr" bIns="30475" lIns="60950" spcFirstLastPara="1" rIns="60950" wrap="square" tIns="30475">
            <a:spAutoFit/>
          </a:bodyPr>
          <a:lstStyle/>
          <a:p>
            <a:pPr indent="0" lvl="0" marL="0" marR="0" rtl="0" algn="l">
              <a:spcBef>
                <a:spcPts val="0"/>
              </a:spcBef>
              <a:spcAft>
                <a:spcPts val="0"/>
              </a:spcAft>
              <a:buNone/>
            </a:pPr>
            <a:r>
              <a:t/>
            </a:r>
            <a:endParaRPr sz="1200">
              <a:solidFill>
                <a:srgbClr val="000000"/>
              </a:solidFill>
              <a:latin typeface="Arial"/>
              <a:ea typeface="Arial"/>
              <a:cs typeface="Arial"/>
              <a:sym typeface="Arial"/>
            </a:endParaRPr>
          </a:p>
        </p:txBody>
      </p:sp>
      <p:pic>
        <p:nvPicPr>
          <p:cNvPr id="225" name="Google Shape;225;p28"/>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226" name="Google Shape;226;p28"/>
          <p:cNvCxnSpPr/>
          <p:nvPr/>
        </p:nvCxnSpPr>
        <p:spPr>
          <a:xfrm flipH="1" rot="10800000">
            <a:off x="151383" y="1035197"/>
            <a:ext cx="11711966" cy="2868"/>
          </a:xfrm>
          <a:prstGeom prst="straightConnector1">
            <a:avLst/>
          </a:prstGeom>
          <a:noFill/>
          <a:ln cap="flat" cmpd="sng" w="9525">
            <a:solidFill>
              <a:srgbClr val="073763"/>
            </a:solidFill>
            <a:prstDash val="solid"/>
            <a:round/>
            <a:headEnd len="sm" w="sm" type="none"/>
            <a:tailEnd len="sm" w="sm" type="none"/>
          </a:ln>
        </p:spPr>
      </p:cxnSp>
      <p:sp>
        <p:nvSpPr>
          <p:cNvPr id="227" name="Google Shape;227;p28"/>
          <p:cNvSpPr txBox="1"/>
          <p:nvPr/>
        </p:nvSpPr>
        <p:spPr>
          <a:xfrm>
            <a:off x="1819856" y="239929"/>
            <a:ext cx="9142043" cy="763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990"/>
              <a:buFont typeface="Arial"/>
              <a:buNone/>
            </a:pPr>
            <a:r>
              <a:rPr b="1" i="0" lang="en-US" sz="3200" u="none" cap="none" strike="noStrike">
                <a:solidFill>
                  <a:srgbClr val="073763"/>
                </a:solidFill>
                <a:latin typeface="Oswald"/>
                <a:ea typeface="Oswald"/>
                <a:cs typeface="Oswald"/>
                <a:sym typeface="Oswald"/>
              </a:rPr>
              <a:t>Carbon Neutral vs Net Zero</a:t>
            </a:r>
            <a:endParaRPr/>
          </a:p>
        </p:txBody>
      </p:sp>
      <p:pic>
        <p:nvPicPr>
          <p:cNvPr descr="Table&#10;&#10;Description automatically generated" id="228" name="Google Shape;228;p28"/>
          <p:cNvPicPr preferRelativeResize="0"/>
          <p:nvPr/>
        </p:nvPicPr>
        <p:blipFill rotWithShape="1">
          <a:blip r:embed="rId4">
            <a:alphaModFix/>
          </a:blip>
          <a:srcRect b="0" l="0" r="0" t="0"/>
          <a:stretch/>
        </p:blipFill>
        <p:spPr>
          <a:xfrm>
            <a:off x="1449314" y="1346200"/>
            <a:ext cx="9293372" cy="486337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3" name="Shape 233"/>
        <p:cNvGrpSpPr/>
        <p:nvPr/>
      </p:nvGrpSpPr>
      <p:grpSpPr>
        <a:xfrm>
          <a:off x="0" y="0"/>
          <a:ext cx="0" cy="0"/>
          <a:chOff x="0" y="0"/>
          <a:chExt cx="0" cy="0"/>
        </a:xfrm>
      </p:grpSpPr>
      <p:sp>
        <p:nvSpPr>
          <p:cNvPr id="234" name="Google Shape;234;p6"/>
          <p:cNvSpPr txBox="1"/>
          <p:nvPr/>
        </p:nvSpPr>
        <p:spPr>
          <a:xfrm>
            <a:off x="2437521" y="305401"/>
            <a:ext cx="7317200" cy="770083"/>
          </a:xfrm>
          <a:prstGeom prst="rect">
            <a:avLst/>
          </a:prstGeom>
          <a:noFill/>
          <a:ln>
            <a:noFill/>
          </a:ln>
        </p:spPr>
        <p:txBody>
          <a:bodyPr anchorCtr="0" anchor="t" bIns="0" lIns="0" spcFirstLastPara="1" rIns="0" wrap="square" tIns="0">
            <a:spAutoFit/>
          </a:bodyPr>
          <a:lstStyle/>
          <a:p>
            <a:pPr indent="0" lvl="0" marL="0" marR="0" rtl="0" algn="ctr">
              <a:lnSpc>
                <a:spcPct val="138888"/>
              </a:lnSpc>
              <a:spcBef>
                <a:spcPts val="0"/>
              </a:spcBef>
              <a:spcAft>
                <a:spcPts val="0"/>
              </a:spcAft>
              <a:buNone/>
            </a:pPr>
            <a:r>
              <a:rPr b="1" i="0" lang="en-US" sz="3600" u="none" cap="none" strike="noStrike">
                <a:solidFill>
                  <a:srgbClr val="18464C"/>
                </a:solidFill>
                <a:latin typeface="Oswald"/>
                <a:ea typeface="Oswald"/>
                <a:cs typeface="Oswald"/>
                <a:sym typeface="Oswald"/>
              </a:rPr>
              <a:t>Net Zero Epochs / Role of ONZ</a:t>
            </a:r>
            <a:endParaRPr b="0" i="0" sz="933" u="none" cap="none" strike="noStrike">
              <a:solidFill>
                <a:schemeClr val="dk1"/>
              </a:solidFill>
              <a:latin typeface="Calibri"/>
              <a:ea typeface="Calibri"/>
              <a:cs typeface="Calibri"/>
              <a:sym typeface="Calibri"/>
            </a:endParaRPr>
          </a:p>
        </p:txBody>
      </p:sp>
      <p:pic>
        <p:nvPicPr>
          <p:cNvPr id="235" name="Google Shape;235;p6"/>
          <p:cNvPicPr preferRelativeResize="0"/>
          <p:nvPr/>
        </p:nvPicPr>
        <p:blipFill rotWithShape="1">
          <a:blip r:embed="rId3">
            <a:alphaModFix/>
          </a:blip>
          <a:srcRect b="0" l="0" r="0" t="0"/>
          <a:stretch/>
        </p:blipFill>
        <p:spPr>
          <a:xfrm>
            <a:off x="151383" y="230461"/>
            <a:ext cx="1502631" cy="738800"/>
          </a:xfrm>
          <a:prstGeom prst="rect">
            <a:avLst/>
          </a:prstGeom>
          <a:noFill/>
          <a:ln>
            <a:noFill/>
          </a:ln>
        </p:spPr>
      </p:pic>
      <p:cxnSp>
        <p:nvCxnSpPr>
          <p:cNvPr id="236" name="Google Shape;236;p6"/>
          <p:cNvCxnSpPr/>
          <p:nvPr/>
        </p:nvCxnSpPr>
        <p:spPr>
          <a:xfrm flipH="1" rot="10800000">
            <a:off x="151383" y="1035265"/>
            <a:ext cx="11712000" cy="2800"/>
          </a:xfrm>
          <a:prstGeom prst="straightConnector1">
            <a:avLst/>
          </a:prstGeom>
          <a:noFill/>
          <a:ln cap="flat" cmpd="sng" w="9525">
            <a:solidFill>
              <a:srgbClr val="073763"/>
            </a:solidFill>
            <a:prstDash val="solid"/>
            <a:round/>
            <a:headEnd len="sm" w="sm" type="none"/>
            <a:tailEnd len="sm" w="sm" type="none"/>
          </a:ln>
        </p:spPr>
      </p:cxnSp>
      <p:grpSp>
        <p:nvGrpSpPr>
          <p:cNvPr id="237" name="Google Shape;237;p6"/>
          <p:cNvGrpSpPr/>
          <p:nvPr/>
        </p:nvGrpSpPr>
        <p:grpSpPr>
          <a:xfrm>
            <a:off x="286683" y="1599109"/>
            <a:ext cx="13267364" cy="5021251"/>
            <a:chOff x="635650" y="2474052"/>
            <a:chExt cx="18284680" cy="7123015"/>
          </a:xfrm>
        </p:grpSpPr>
        <p:grpSp>
          <p:nvGrpSpPr>
            <p:cNvPr id="238" name="Google Shape;238;p6"/>
            <p:cNvGrpSpPr/>
            <p:nvPr/>
          </p:nvGrpSpPr>
          <p:grpSpPr>
            <a:xfrm>
              <a:off x="635650" y="2474052"/>
              <a:ext cx="18284680" cy="7123015"/>
              <a:chOff x="533360" y="3083244"/>
              <a:chExt cx="18284680" cy="7123015"/>
            </a:xfrm>
          </p:grpSpPr>
          <p:grpSp>
            <p:nvGrpSpPr>
              <p:cNvPr id="239" name="Google Shape;239;p6"/>
              <p:cNvGrpSpPr/>
              <p:nvPr/>
            </p:nvGrpSpPr>
            <p:grpSpPr>
              <a:xfrm>
                <a:off x="533360" y="3083244"/>
                <a:ext cx="18284680" cy="6857613"/>
                <a:chOff x="3885349" y="1398100"/>
                <a:chExt cx="13412074" cy="8294162"/>
              </a:xfrm>
            </p:grpSpPr>
            <p:sp>
              <p:nvSpPr>
                <p:cNvPr id="240" name="Google Shape;240;p6"/>
                <p:cNvSpPr/>
                <p:nvPr/>
              </p:nvSpPr>
              <p:spPr>
                <a:xfrm rot="5400000">
                  <a:off x="4167211" y="2577362"/>
                  <a:ext cx="1063800" cy="1211100"/>
                </a:xfrm>
                <a:prstGeom prst="bentUpArrow">
                  <a:avLst>
                    <a:gd fmla="val 32840" name="adj1"/>
                    <a:gd fmla="val 25000" name="adj2"/>
                    <a:gd fmla="val 35780" name="adj3"/>
                  </a:avLst>
                </a:prstGeom>
                <a:solidFill>
                  <a:srgbClr val="C0CCE1"/>
                </a:solidFill>
                <a:ln cap="flat" cmpd="sng" w="9525">
                  <a:solidFill>
                    <a:srgbClr val="F9F9F9"/>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60950" lIns="60950" spcFirstLastPara="1" rIns="6095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41" name="Google Shape;241;p6"/>
                <p:cNvSpPr/>
                <p:nvPr/>
              </p:nvSpPr>
              <p:spPr>
                <a:xfrm>
                  <a:off x="3885349" y="1398100"/>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ABBEDF"/>
                    </a:gs>
                    <a:gs pos="35000">
                      <a:srgbClr val="C6D2E6"/>
                    </a:gs>
                    <a:gs pos="100000">
                      <a:srgbClr val="E6EDF8"/>
                    </a:gs>
                  </a:gsLst>
                  <a:lin ang="16200038" scaled="0"/>
                </a:gradFill>
                <a:ln>
                  <a:noFill/>
                </a:ln>
                <a:effectLst>
                  <a:outerShdw blurRad="40000" rotWithShape="0" dir="5400000" dist="20000">
                    <a:srgbClr val="000000">
                      <a:alpha val="37647"/>
                    </a:srgbClr>
                  </a:outerShdw>
                </a:effectLst>
              </p:spPr>
              <p:txBody>
                <a:bodyPr anchorCtr="0" anchor="ctr" bIns="76350" lIns="76350" spcFirstLastPara="1" rIns="76350" wrap="square" tIns="76350">
                  <a:noAutofit/>
                </a:bodyPr>
                <a:lstStyle/>
                <a:p>
                  <a:pPr indent="0" lvl="0" marL="0" marR="0" rtl="0" algn="ctr">
                    <a:lnSpc>
                      <a:spcPct val="90000"/>
                    </a:lnSpc>
                    <a:spcBef>
                      <a:spcPts val="0"/>
                    </a:spcBef>
                    <a:spcAft>
                      <a:spcPts val="0"/>
                    </a:spcAft>
                    <a:buNone/>
                  </a:pPr>
                  <a:r>
                    <a:rPr lang="en-US" sz="1200">
                      <a:solidFill>
                        <a:schemeClr val="dk1"/>
                      </a:solidFill>
                      <a:latin typeface="Oswald Medium"/>
                      <a:ea typeface="Oswald Medium"/>
                      <a:cs typeface="Oswald Medium"/>
                      <a:sym typeface="Oswald Medium"/>
                    </a:rPr>
                    <a:t>2008-2015</a:t>
                  </a:r>
                  <a:endParaRPr sz="1333">
                    <a:solidFill>
                      <a:schemeClr val="dk1"/>
                    </a:solidFill>
                    <a:latin typeface="Oswald Medium"/>
                    <a:ea typeface="Oswald Medium"/>
                    <a:cs typeface="Oswald Medium"/>
                    <a:sym typeface="Oswald Medium"/>
                  </a:endParaRPr>
                </a:p>
              </p:txBody>
            </p:sp>
            <p:sp>
              <p:nvSpPr>
                <p:cNvPr id="242" name="Google Shape;242;p6"/>
                <p:cNvSpPr/>
                <p:nvPr/>
              </p:nvSpPr>
              <p:spPr>
                <a:xfrm>
                  <a:off x="5676187" y="1517653"/>
                  <a:ext cx="4083290" cy="101315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0" lvl="0" marL="0" marR="0" rtl="0" algn="l">
                    <a:lnSpc>
                      <a:spcPct val="90000"/>
                    </a:lnSpc>
                    <a:spcBef>
                      <a:spcPts val="0"/>
                    </a:spcBef>
                    <a:spcAft>
                      <a:spcPts val="0"/>
                    </a:spcAft>
                    <a:buNone/>
                  </a:pPr>
                  <a:r>
                    <a:rPr b="1" lang="en-US" sz="1467" u="sng">
                      <a:solidFill>
                        <a:schemeClr val="dk1"/>
                      </a:solidFill>
                      <a:latin typeface="Oswald"/>
                      <a:ea typeface="Oswald"/>
                      <a:cs typeface="Oswald"/>
                      <a:sym typeface="Oswald"/>
                    </a:rPr>
                    <a:t>Concept-development phase</a:t>
                  </a:r>
                  <a:endParaRPr b="1" sz="1467" u="sng">
                    <a:solidFill>
                      <a:schemeClr val="dk1"/>
                    </a:solidFill>
                    <a:latin typeface="Oswald"/>
                    <a:ea typeface="Oswald"/>
                    <a:cs typeface="Oswald"/>
                    <a:sym typeface="Oswald"/>
                  </a:endParaRPr>
                </a:p>
                <a:p>
                  <a:pPr indent="0" lvl="0" marL="0" marR="0" rtl="0" algn="l">
                    <a:lnSpc>
                      <a:spcPct val="90000"/>
                    </a:lnSpc>
                    <a:spcBef>
                      <a:spcPts val="0"/>
                    </a:spcBef>
                    <a:spcAft>
                      <a:spcPts val="0"/>
                    </a:spcAft>
                    <a:buNone/>
                  </a:pPr>
                  <a:r>
                    <a:rPr lang="en-US" sz="1467">
                      <a:solidFill>
                        <a:schemeClr val="dk1"/>
                      </a:solidFill>
                      <a:latin typeface="Oswald Light"/>
                      <a:ea typeface="Oswald Light"/>
                      <a:cs typeface="Oswald Light"/>
                      <a:sym typeface="Oswald Light"/>
                    </a:rPr>
                    <a:t>Scientists advocate for net zero - Myles Allen</a:t>
                  </a:r>
                  <a:endParaRPr sz="1200">
                    <a:solidFill>
                      <a:schemeClr val="dk1"/>
                    </a:solidFill>
                    <a:latin typeface="Oswald Light"/>
                    <a:ea typeface="Oswald Light"/>
                    <a:cs typeface="Oswald Light"/>
                    <a:sym typeface="Oswald Light"/>
                  </a:endParaRPr>
                </a:p>
              </p:txBody>
            </p:sp>
            <p:sp>
              <p:nvSpPr>
                <p:cNvPr id="243" name="Google Shape;243;p6"/>
                <p:cNvSpPr/>
                <p:nvPr/>
              </p:nvSpPr>
              <p:spPr>
                <a:xfrm rot="5400000">
                  <a:off x="5652007" y="3985489"/>
                  <a:ext cx="1063800" cy="1211100"/>
                </a:xfrm>
                <a:prstGeom prst="bentUpArrow">
                  <a:avLst>
                    <a:gd fmla="val 32840" name="adj1"/>
                    <a:gd fmla="val 25000" name="adj2"/>
                    <a:gd fmla="val 35780" name="adj3"/>
                  </a:avLst>
                </a:prstGeom>
                <a:solidFill>
                  <a:srgbClr val="BDC9E0"/>
                </a:solidFill>
                <a:ln cap="flat" cmpd="sng" w="9525">
                  <a:solidFill>
                    <a:srgbClr val="F9F9F9"/>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60950" lIns="60950" spcFirstLastPara="1" rIns="6095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44" name="Google Shape;244;p6"/>
                <p:cNvSpPr/>
                <p:nvPr/>
              </p:nvSpPr>
              <p:spPr>
                <a:xfrm>
                  <a:off x="5370144" y="2806227"/>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A5C3F9"/>
                    </a:gs>
                    <a:gs pos="35000">
                      <a:srgbClr val="BFD4FB"/>
                    </a:gs>
                    <a:gs pos="100000">
                      <a:srgbClr val="E5EFFD"/>
                    </a:gs>
                  </a:gsLst>
                  <a:lin ang="16200038" scaled="0"/>
                </a:gradFill>
                <a:ln>
                  <a:noFill/>
                </a:ln>
                <a:effectLst>
                  <a:outerShdw blurRad="40000" rotWithShape="0" dir="5400000" dist="20000">
                    <a:srgbClr val="000000">
                      <a:alpha val="37647"/>
                    </a:srgbClr>
                  </a:outerShdw>
                </a:effectLst>
              </p:spPr>
              <p:txBody>
                <a:bodyPr anchorCtr="0" anchor="ctr" bIns="76350" lIns="76350" spcFirstLastPara="1" rIns="76350" wrap="square" tIns="76350">
                  <a:noAutofit/>
                </a:bodyPr>
                <a:lstStyle/>
                <a:p>
                  <a:pPr indent="0" lvl="0" marL="0" marR="0" rtl="0" algn="ctr">
                    <a:lnSpc>
                      <a:spcPct val="90000"/>
                    </a:lnSpc>
                    <a:spcBef>
                      <a:spcPts val="0"/>
                    </a:spcBef>
                    <a:spcAft>
                      <a:spcPts val="0"/>
                    </a:spcAft>
                    <a:buNone/>
                  </a:pPr>
                  <a:r>
                    <a:rPr lang="en-US" sz="1200">
                      <a:solidFill>
                        <a:schemeClr val="dk1"/>
                      </a:solidFill>
                      <a:latin typeface="Oswald Medium"/>
                      <a:ea typeface="Oswald Medium"/>
                      <a:cs typeface="Oswald Medium"/>
                      <a:sym typeface="Oswald Medium"/>
                    </a:rPr>
                    <a:t>2015-2021</a:t>
                  </a:r>
                  <a:endParaRPr sz="933">
                    <a:solidFill>
                      <a:schemeClr val="dk1"/>
                    </a:solidFill>
                    <a:latin typeface="Calibri"/>
                    <a:ea typeface="Calibri"/>
                    <a:cs typeface="Calibri"/>
                    <a:sym typeface="Calibri"/>
                  </a:endParaRPr>
                </a:p>
              </p:txBody>
            </p:sp>
            <p:sp>
              <p:nvSpPr>
                <p:cNvPr id="245" name="Google Shape;245;p6"/>
                <p:cNvSpPr/>
                <p:nvPr/>
              </p:nvSpPr>
              <p:spPr>
                <a:xfrm rot="5400000">
                  <a:off x="7136802" y="5393615"/>
                  <a:ext cx="1063800" cy="1211100"/>
                </a:xfrm>
                <a:prstGeom prst="bentUpArrow">
                  <a:avLst>
                    <a:gd fmla="val 32840" name="adj1"/>
                    <a:gd fmla="val 25000" name="adj2"/>
                    <a:gd fmla="val 35780" name="adj3"/>
                  </a:avLst>
                </a:prstGeom>
                <a:solidFill>
                  <a:srgbClr val="BBC7DF"/>
                </a:solidFill>
                <a:ln cap="flat" cmpd="sng" w="9525">
                  <a:solidFill>
                    <a:srgbClr val="F9F9F9"/>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60950" lIns="60950" spcFirstLastPara="1" rIns="6095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46" name="Google Shape;246;p6"/>
                <p:cNvSpPr/>
                <p:nvPr/>
              </p:nvSpPr>
              <p:spPr>
                <a:xfrm>
                  <a:off x="6854940" y="4214354"/>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B5D0FD"/>
                    </a:gs>
                    <a:gs pos="35000">
                      <a:srgbClr val="CCDEFB"/>
                    </a:gs>
                    <a:gs pos="100000">
                      <a:srgbClr val="E8F2FF"/>
                    </a:gs>
                  </a:gsLst>
                  <a:lin ang="16200038" scaled="0"/>
                </a:gradFill>
                <a:ln>
                  <a:noFill/>
                </a:ln>
                <a:effectLst>
                  <a:outerShdw blurRad="40000" rotWithShape="0" dir="5400000" dist="20000">
                    <a:srgbClr val="000000">
                      <a:alpha val="37647"/>
                    </a:srgbClr>
                  </a:outerShdw>
                </a:effectLst>
              </p:spPr>
              <p:txBody>
                <a:bodyPr anchorCtr="0" anchor="ctr" bIns="76350" lIns="76350" spcFirstLastPara="1" rIns="76350" wrap="square" tIns="76350">
                  <a:noAutofit/>
                </a:bodyPr>
                <a:lstStyle/>
                <a:p>
                  <a:pPr indent="0" lvl="0" marL="0" marR="0" rtl="0" algn="ctr">
                    <a:spcBef>
                      <a:spcPts val="0"/>
                    </a:spcBef>
                    <a:spcAft>
                      <a:spcPts val="0"/>
                    </a:spcAft>
                    <a:buNone/>
                  </a:pPr>
                  <a:r>
                    <a:rPr lang="en-US" sz="1200">
                      <a:solidFill>
                        <a:schemeClr val="dk1"/>
                      </a:solidFill>
                      <a:latin typeface="Oswald Medium"/>
                      <a:ea typeface="Oswald Medium"/>
                      <a:cs typeface="Oswald Medium"/>
                      <a:sym typeface="Oswald Medium"/>
                    </a:rPr>
                    <a:t>2021-2022</a:t>
                  </a:r>
                  <a:endParaRPr sz="933">
                    <a:solidFill>
                      <a:schemeClr val="dk1"/>
                    </a:solidFill>
                    <a:latin typeface="Calibri"/>
                    <a:ea typeface="Calibri"/>
                    <a:cs typeface="Calibri"/>
                    <a:sym typeface="Calibri"/>
                  </a:endParaRPr>
                </a:p>
              </p:txBody>
            </p:sp>
            <p:sp>
              <p:nvSpPr>
                <p:cNvPr id="247" name="Google Shape;247;p6"/>
                <p:cNvSpPr/>
                <p:nvPr/>
              </p:nvSpPr>
              <p:spPr>
                <a:xfrm>
                  <a:off x="8645778" y="3975753"/>
                  <a:ext cx="5984919" cy="101315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0" lvl="0" marL="609585" marR="0" rtl="0" algn="l">
                    <a:spcBef>
                      <a:spcPts val="0"/>
                    </a:spcBef>
                    <a:spcAft>
                      <a:spcPts val="0"/>
                    </a:spcAft>
                    <a:buNone/>
                  </a:pPr>
                  <a:r>
                    <a:t/>
                  </a:r>
                  <a:endParaRPr b="1" sz="1200" u="sng">
                    <a:solidFill>
                      <a:schemeClr val="dk1"/>
                    </a:solidFill>
                    <a:latin typeface="Open Sans"/>
                    <a:ea typeface="Open Sans"/>
                    <a:cs typeface="Open Sans"/>
                    <a:sym typeface="Open Sans"/>
                  </a:endParaRPr>
                </a:p>
              </p:txBody>
            </p:sp>
            <p:sp>
              <p:nvSpPr>
                <p:cNvPr id="248" name="Google Shape;248;p6"/>
                <p:cNvSpPr/>
                <p:nvPr/>
              </p:nvSpPr>
              <p:spPr>
                <a:xfrm rot="5400000">
                  <a:off x="8621598" y="6801741"/>
                  <a:ext cx="1063800" cy="1211100"/>
                </a:xfrm>
                <a:prstGeom prst="bentUpArrow">
                  <a:avLst>
                    <a:gd fmla="val 32840" name="adj1"/>
                    <a:gd fmla="val 25000" name="adj2"/>
                    <a:gd fmla="val 35780" name="adj3"/>
                  </a:avLst>
                </a:prstGeom>
                <a:solidFill>
                  <a:srgbClr val="B9C6DE"/>
                </a:solidFill>
                <a:ln cap="flat" cmpd="sng" w="9525">
                  <a:solidFill>
                    <a:srgbClr val="F9F9F9"/>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60950" lIns="60950" spcFirstLastPara="1" rIns="6095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49" name="Google Shape;249;p6"/>
                <p:cNvSpPr/>
                <p:nvPr/>
              </p:nvSpPr>
              <p:spPr>
                <a:xfrm>
                  <a:off x="8339735" y="5622480"/>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FABA86"/>
                    </a:gs>
                    <a:gs pos="100000">
                      <a:srgbClr val="E97414"/>
                    </a:gs>
                  </a:gsLst>
                  <a:path path="circle">
                    <a:fillToRect b="50%" l="50%" r="50%" t="50%"/>
                  </a:path>
                  <a:tileRect/>
                </a:gradFill>
                <a:ln>
                  <a:noFill/>
                </a:ln>
                <a:effectLst>
                  <a:outerShdw blurRad="40000" rotWithShape="0" dir="5400000" dist="20000">
                    <a:srgbClr val="000000">
                      <a:alpha val="37647"/>
                    </a:srgbClr>
                  </a:outerShdw>
                </a:effectLst>
              </p:spPr>
              <p:txBody>
                <a:bodyPr anchorCtr="0" anchor="ctr" bIns="76350" lIns="76350" spcFirstLastPara="1" rIns="76350" wrap="square" tIns="76350">
                  <a:noAutofit/>
                </a:bodyPr>
                <a:lstStyle/>
                <a:p>
                  <a:pPr indent="0" lvl="0" marL="0" marR="0" rtl="0" algn="ctr">
                    <a:lnSpc>
                      <a:spcPct val="90000"/>
                    </a:lnSpc>
                    <a:spcBef>
                      <a:spcPts val="0"/>
                    </a:spcBef>
                    <a:spcAft>
                      <a:spcPts val="0"/>
                    </a:spcAft>
                    <a:buNone/>
                  </a:pPr>
                  <a:r>
                    <a:rPr lang="en-US" sz="1200">
                      <a:solidFill>
                        <a:schemeClr val="dk1"/>
                      </a:solidFill>
                      <a:latin typeface="Oswald Medium"/>
                      <a:ea typeface="Oswald Medium"/>
                      <a:cs typeface="Oswald Medium"/>
                      <a:sym typeface="Oswald Medium"/>
                    </a:rPr>
                    <a:t>2023-2025</a:t>
                  </a:r>
                  <a:endParaRPr sz="933">
                    <a:solidFill>
                      <a:schemeClr val="dk1"/>
                    </a:solidFill>
                    <a:latin typeface="Calibri"/>
                    <a:ea typeface="Calibri"/>
                    <a:cs typeface="Calibri"/>
                    <a:sym typeface="Calibri"/>
                  </a:endParaRPr>
                </a:p>
              </p:txBody>
            </p:sp>
            <p:sp>
              <p:nvSpPr>
                <p:cNvPr id="250" name="Google Shape;250;p6"/>
                <p:cNvSpPr/>
                <p:nvPr/>
              </p:nvSpPr>
              <p:spPr>
                <a:xfrm rot="5400000">
                  <a:off x="10106393" y="8209869"/>
                  <a:ext cx="1063800" cy="1211100"/>
                </a:xfrm>
                <a:prstGeom prst="bentUpArrow">
                  <a:avLst>
                    <a:gd fmla="val 32840" name="adj1"/>
                    <a:gd fmla="val 25000" name="adj2"/>
                    <a:gd fmla="val 35780" name="adj3"/>
                  </a:avLst>
                </a:prstGeom>
                <a:solidFill>
                  <a:srgbClr val="B7C4DD"/>
                </a:solidFill>
                <a:ln cap="flat" cmpd="sng" w="9525">
                  <a:solidFill>
                    <a:srgbClr val="F9F9F9"/>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60950" lIns="60950" spcFirstLastPara="1" rIns="6095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51" name="Google Shape;251;p6"/>
                <p:cNvSpPr/>
                <p:nvPr/>
              </p:nvSpPr>
              <p:spPr>
                <a:xfrm>
                  <a:off x="9824531" y="7030607"/>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B5D0FD"/>
                    </a:gs>
                    <a:gs pos="35000">
                      <a:srgbClr val="CCDEFB"/>
                    </a:gs>
                    <a:gs pos="100000">
                      <a:srgbClr val="E8F2FF"/>
                    </a:gs>
                  </a:gsLst>
                  <a:lin ang="16200038" scaled="0"/>
                </a:gradFill>
                <a:ln>
                  <a:noFill/>
                </a:ln>
                <a:effectLst>
                  <a:outerShdw blurRad="40000" rotWithShape="0" dir="5400000" dist="20000">
                    <a:srgbClr val="000000">
                      <a:alpha val="37647"/>
                    </a:srgbClr>
                  </a:outerShdw>
                </a:effectLst>
              </p:spPr>
              <p:txBody>
                <a:bodyPr anchorCtr="0" anchor="ctr" bIns="71250" lIns="71250" spcFirstLastPara="1" rIns="71250" wrap="square" tIns="71250">
                  <a:noAutofit/>
                </a:bodyPr>
                <a:lstStyle/>
                <a:p>
                  <a:pPr indent="0" lvl="0" marL="0" marR="0" rtl="0" algn="ctr">
                    <a:lnSpc>
                      <a:spcPct val="90000"/>
                    </a:lnSpc>
                    <a:spcBef>
                      <a:spcPts val="0"/>
                    </a:spcBef>
                    <a:spcAft>
                      <a:spcPts val="0"/>
                    </a:spcAft>
                    <a:buNone/>
                  </a:pPr>
                  <a:r>
                    <a:rPr lang="en-US" sz="1067">
                      <a:solidFill>
                        <a:schemeClr val="dk1"/>
                      </a:solidFill>
                      <a:latin typeface="Oswald Medium"/>
                      <a:ea typeface="Oswald Medium"/>
                      <a:cs typeface="Oswald Medium"/>
                      <a:sym typeface="Oswald Medium"/>
                    </a:rPr>
                    <a:t>2025-2050</a:t>
                  </a:r>
                  <a:endParaRPr sz="933">
                    <a:solidFill>
                      <a:schemeClr val="dk1"/>
                    </a:solidFill>
                    <a:latin typeface="Calibri"/>
                    <a:ea typeface="Calibri"/>
                    <a:cs typeface="Calibri"/>
                    <a:sym typeface="Calibri"/>
                  </a:endParaRPr>
                </a:p>
              </p:txBody>
            </p:sp>
            <p:sp>
              <p:nvSpPr>
                <p:cNvPr id="252" name="Google Shape;252;p6"/>
                <p:cNvSpPr/>
                <p:nvPr/>
              </p:nvSpPr>
              <p:spPr>
                <a:xfrm>
                  <a:off x="11615369" y="7150160"/>
                  <a:ext cx="3624165" cy="101315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0" lvl="0" marL="0" marR="0" rtl="0" algn="l">
                    <a:lnSpc>
                      <a:spcPct val="90000"/>
                    </a:lnSpc>
                    <a:spcBef>
                      <a:spcPts val="0"/>
                    </a:spcBef>
                    <a:spcAft>
                      <a:spcPts val="0"/>
                    </a:spcAft>
                    <a:buNone/>
                  </a:pPr>
                  <a:r>
                    <a:rPr b="1" lang="en-US" sz="1467" u="sng">
                      <a:solidFill>
                        <a:schemeClr val="dk1"/>
                      </a:solidFill>
                      <a:latin typeface="Oswald"/>
                      <a:ea typeface="Oswald"/>
                      <a:cs typeface="Oswald"/>
                      <a:sym typeface="Oswald"/>
                    </a:rPr>
                    <a:t>Implementation phase</a:t>
                  </a:r>
                  <a:endParaRPr b="1" sz="1200">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None/>
                  </a:pPr>
                  <a:r>
                    <a:rPr lang="en-US" sz="1467">
                      <a:solidFill>
                        <a:schemeClr val="dk1"/>
                      </a:solidFill>
                      <a:latin typeface="Oswald Light"/>
                      <a:ea typeface="Oswald Light"/>
                      <a:cs typeface="Oswald Light"/>
                      <a:sym typeface="Oswald Light"/>
                    </a:rPr>
                    <a:t>Continue to drive adoption of guidance &amp;</a:t>
                  </a:r>
                  <a:endParaRPr sz="1467">
                    <a:solidFill>
                      <a:schemeClr val="dk1"/>
                    </a:solidFill>
                    <a:latin typeface="Oswald Light"/>
                    <a:ea typeface="Oswald Light"/>
                    <a:cs typeface="Oswald Light"/>
                    <a:sym typeface="Oswald Light"/>
                  </a:endParaRPr>
                </a:p>
                <a:p>
                  <a:pPr indent="0" lvl="0" marL="0" marR="0" rtl="0" algn="l">
                    <a:lnSpc>
                      <a:spcPct val="90000"/>
                    </a:lnSpc>
                    <a:spcBef>
                      <a:spcPts val="0"/>
                    </a:spcBef>
                    <a:spcAft>
                      <a:spcPts val="0"/>
                    </a:spcAft>
                    <a:buNone/>
                  </a:pPr>
                  <a:r>
                    <a:rPr lang="en-US" sz="1467">
                      <a:solidFill>
                        <a:schemeClr val="dk1"/>
                      </a:solidFill>
                      <a:latin typeface="Oswald Light"/>
                      <a:ea typeface="Oswald Light"/>
                      <a:cs typeface="Oswald Light"/>
                      <a:sym typeface="Oswald Light"/>
                    </a:rPr>
                    <a:t> advise on implementation</a:t>
                  </a:r>
                  <a:endParaRPr sz="1200">
                    <a:solidFill>
                      <a:srgbClr val="002060"/>
                    </a:solidFill>
                    <a:latin typeface="Open Sans Light"/>
                    <a:ea typeface="Open Sans Light"/>
                    <a:cs typeface="Open Sans Light"/>
                    <a:sym typeface="Open Sans Light"/>
                  </a:endParaRPr>
                </a:p>
              </p:txBody>
            </p:sp>
            <p:sp>
              <p:nvSpPr>
                <p:cNvPr id="253" name="Google Shape;253;p6"/>
                <p:cNvSpPr/>
                <p:nvPr/>
              </p:nvSpPr>
              <p:spPr>
                <a:xfrm>
                  <a:off x="11309326" y="8438734"/>
                  <a:ext cx="1790838" cy="1253528"/>
                </a:xfrm>
                <a:custGeom>
                  <a:rect b="b" l="l" r="r" t="t"/>
                  <a:pathLst>
                    <a:path extrusionOk="0" h="1253528" w="1790838">
                      <a:moveTo>
                        <a:pt x="0" y="208963"/>
                      </a:moveTo>
                      <a:cubicBezTo>
                        <a:pt x="0" y="93556"/>
                        <a:pt x="93556" y="0"/>
                        <a:pt x="208963" y="0"/>
                      </a:cubicBezTo>
                      <a:lnTo>
                        <a:pt x="1581875" y="0"/>
                      </a:lnTo>
                      <a:cubicBezTo>
                        <a:pt x="1697282" y="0"/>
                        <a:pt x="1790838" y="93556"/>
                        <a:pt x="1790838" y="208963"/>
                      </a:cubicBezTo>
                      <a:lnTo>
                        <a:pt x="1790838" y="1044565"/>
                      </a:lnTo>
                      <a:cubicBezTo>
                        <a:pt x="1790838" y="1159972"/>
                        <a:pt x="1697282" y="1253528"/>
                        <a:pt x="1581875" y="1253528"/>
                      </a:cubicBezTo>
                      <a:lnTo>
                        <a:pt x="208963" y="1253528"/>
                      </a:lnTo>
                      <a:cubicBezTo>
                        <a:pt x="93556" y="1253528"/>
                        <a:pt x="0" y="1159972"/>
                        <a:pt x="0" y="1044565"/>
                      </a:cubicBezTo>
                      <a:lnTo>
                        <a:pt x="0" y="208963"/>
                      </a:lnTo>
                      <a:close/>
                    </a:path>
                  </a:pathLst>
                </a:custGeom>
                <a:gradFill>
                  <a:gsLst>
                    <a:gs pos="0">
                      <a:srgbClr val="A5C3F9"/>
                    </a:gs>
                    <a:gs pos="35000">
                      <a:srgbClr val="BFD4FB"/>
                    </a:gs>
                    <a:gs pos="100000">
                      <a:srgbClr val="E5EFFD"/>
                    </a:gs>
                  </a:gsLst>
                  <a:lin ang="16200038" scaled="0"/>
                </a:gradFill>
                <a:ln>
                  <a:noFill/>
                </a:ln>
                <a:effectLst>
                  <a:outerShdw blurRad="40000" rotWithShape="0" dir="5400000" dist="20000">
                    <a:srgbClr val="000000">
                      <a:alpha val="37647"/>
                    </a:srgbClr>
                  </a:outerShdw>
                </a:effectLst>
              </p:spPr>
              <p:txBody>
                <a:bodyPr anchorCtr="0" anchor="ctr" bIns="76350" lIns="76350" spcFirstLastPara="1" rIns="76350" wrap="square" tIns="76350">
                  <a:noAutofit/>
                </a:bodyPr>
                <a:lstStyle/>
                <a:p>
                  <a:pPr indent="0" lvl="0" marL="0" marR="0" rtl="0" algn="ctr">
                    <a:lnSpc>
                      <a:spcPct val="90000"/>
                    </a:lnSpc>
                    <a:spcBef>
                      <a:spcPts val="0"/>
                    </a:spcBef>
                    <a:spcAft>
                      <a:spcPts val="0"/>
                    </a:spcAft>
                    <a:buNone/>
                  </a:pPr>
                  <a:r>
                    <a:rPr lang="en-US" sz="1200">
                      <a:solidFill>
                        <a:schemeClr val="dk1"/>
                      </a:solidFill>
                      <a:latin typeface="Oswald Medium"/>
                      <a:ea typeface="Oswald Medium"/>
                      <a:cs typeface="Oswald Medium"/>
                      <a:sym typeface="Oswald Medium"/>
                    </a:rPr>
                    <a:t>2050-</a:t>
                  </a:r>
                  <a:endParaRPr sz="933">
                    <a:solidFill>
                      <a:schemeClr val="dk1"/>
                    </a:solidFill>
                    <a:latin typeface="Calibri"/>
                    <a:ea typeface="Calibri"/>
                    <a:cs typeface="Calibri"/>
                    <a:sym typeface="Calibri"/>
                  </a:endParaRPr>
                </a:p>
              </p:txBody>
            </p:sp>
            <p:sp>
              <p:nvSpPr>
                <p:cNvPr id="254" name="Google Shape;254;p6"/>
                <p:cNvSpPr/>
                <p:nvPr/>
              </p:nvSpPr>
              <p:spPr>
                <a:xfrm>
                  <a:off x="13100165" y="8558286"/>
                  <a:ext cx="4197258" cy="101315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27925" lIns="27925" spcFirstLastPara="1" rIns="27925" wrap="square" tIns="27925">
                  <a:noAutofit/>
                </a:bodyPr>
                <a:lstStyle/>
                <a:p>
                  <a:pPr indent="-33866" lvl="1" marL="33866" marR="0" rtl="0" algn="l">
                    <a:lnSpc>
                      <a:spcPct val="90000"/>
                    </a:lnSpc>
                    <a:spcBef>
                      <a:spcPts val="0"/>
                    </a:spcBef>
                    <a:spcAft>
                      <a:spcPts val="0"/>
                    </a:spcAft>
                    <a:buClr>
                      <a:schemeClr val="dk1"/>
                    </a:buClr>
                    <a:buSzPts val="900"/>
                    <a:buFont typeface="Open Sans Light"/>
                    <a:buChar char="•"/>
                  </a:pPr>
                  <a:r>
                    <a:rPr b="0" i="0" lang="en-US" sz="1200" u="none" cap="none" strike="noStrike">
                      <a:solidFill>
                        <a:schemeClr val="dk1"/>
                      </a:solidFill>
                      <a:latin typeface="Open Sans Light"/>
                      <a:ea typeface="Open Sans Light"/>
                      <a:cs typeface="Open Sans Light"/>
                      <a:sym typeface="Open Sans Light"/>
                    </a:rPr>
                    <a:t>Net zero achieved and maintained</a:t>
                  </a:r>
                  <a:endParaRPr b="0" i="0" sz="933" u="none" cap="none" strike="noStrike">
                    <a:solidFill>
                      <a:schemeClr val="dk1"/>
                    </a:solidFill>
                    <a:latin typeface="Calibri"/>
                    <a:ea typeface="Calibri"/>
                    <a:cs typeface="Calibri"/>
                    <a:sym typeface="Calibri"/>
                  </a:endParaRPr>
                </a:p>
              </p:txBody>
            </p:sp>
          </p:grpSp>
          <p:sp>
            <p:nvSpPr>
              <p:cNvPr id="255" name="Google Shape;255;p6"/>
              <p:cNvSpPr/>
              <p:nvPr/>
            </p:nvSpPr>
            <p:spPr>
              <a:xfrm>
                <a:off x="12061148" y="9759559"/>
                <a:ext cx="1677600" cy="446700"/>
              </a:xfrm>
              <a:prstGeom prst="rect">
                <a:avLst/>
              </a:prstGeom>
              <a:solidFill>
                <a:srgbClr val="008250"/>
              </a:solidFill>
              <a:ln>
                <a:noFill/>
              </a:ln>
              <a:effectLst>
                <a:outerShdw blurRad="40000" rotWithShape="0" dir="5400000" dist="20000">
                  <a:srgbClr val="244639"/>
                </a:outerShdw>
              </a:effectLst>
            </p:spPr>
            <p:txBody>
              <a:bodyPr anchorCtr="0" anchor="ctr" bIns="30450" lIns="60950" spcFirstLastPara="1" rIns="60950" wrap="square" tIns="30450">
                <a:noAutofit/>
              </a:bodyPr>
              <a:lstStyle/>
              <a:p>
                <a:pPr indent="0" lvl="0" marL="0" marR="0" rtl="0" algn="ctr">
                  <a:spcBef>
                    <a:spcPts val="0"/>
                  </a:spcBef>
                  <a:spcAft>
                    <a:spcPts val="0"/>
                  </a:spcAft>
                  <a:buNone/>
                </a:pPr>
                <a:r>
                  <a:rPr b="1" lang="en-US" sz="1600">
                    <a:solidFill>
                      <a:schemeClr val="lt1"/>
                    </a:solidFill>
                    <a:latin typeface="Oswald"/>
                    <a:ea typeface="Oswald"/>
                    <a:cs typeface="Oswald"/>
                    <a:sym typeface="Oswald"/>
                  </a:rPr>
                  <a:t>GOAL</a:t>
                </a:r>
                <a:endParaRPr sz="933">
                  <a:solidFill>
                    <a:schemeClr val="dk1"/>
                  </a:solidFill>
                  <a:latin typeface="Calibri"/>
                  <a:ea typeface="Calibri"/>
                  <a:cs typeface="Calibri"/>
                  <a:sym typeface="Calibri"/>
                </a:endParaRPr>
              </a:p>
            </p:txBody>
          </p:sp>
        </p:grpSp>
        <p:sp>
          <p:nvSpPr>
            <p:cNvPr id="256" name="Google Shape;256;p6"/>
            <p:cNvSpPr/>
            <p:nvPr/>
          </p:nvSpPr>
          <p:spPr>
            <a:xfrm>
              <a:off x="7317811" y="4955297"/>
              <a:ext cx="7486033" cy="83838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0" lvl="0" marL="0" marR="0" rtl="0" algn="l">
                <a:lnSpc>
                  <a:spcPct val="90000"/>
                </a:lnSpc>
                <a:spcBef>
                  <a:spcPts val="0"/>
                </a:spcBef>
                <a:spcAft>
                  <a:spcPts val="0"/>
                </a:spcAft>
                <a:buNone/>
              </a:pPr>
              <a:r>
                <a:rPr b="1" lang="en-US" sz="1467" u="sng">
                  <a:solidFill>
                    <a:schemeClr val="dk1"/>
                  </a:solidFill>
                  <a:latin typeface="Oswald"/>
                  <a:ea typeface="Oswald"/>
                  <a:cs typeface="Oswald"/>
                  <a:sym typeface="Oswald"/>
                </a:rPr>
                <a:t>Guidance-Development Phase</a:t>
              </a:r>
              <a:r>
                <a:rPr b="1" lang="en-US" sz="1200" u="sng">
                  <a:solidFill>
                    <a:schemeClr val="dk1"/>
                  </a:solidFill>
                  <a:latin typeface="Open Sans"/>
                  <a:ea typeface="Open Sans"/>
                  <a:cs typeface="Open Sans"/>
                  <a:sym typeface="Open Sans"/>
                </a:rPr>
                <a:t> </a:t>
              </a:r>
              <a:endParaRPr b="1" sz="1200" u="sng">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None/>
              </a:pPr>
              <a:r>
                <a:rPr lang="en-US" sz="1467">
                  <a:solidFill>
                    <a:schemeClr val="dk1"/>
                  </a:solidFill>
                  <a:latin typeface="Oswald Light"/>
                  <a:ea typeface="Oswald Light"/>
                  <a:cs typeface="Oswald Light"/>
                  <a:sym typeface="Oswald Light"/>
                </a:rPr>
                <a:t>Contributed to HLEG &amp; ISO standards</a:t>
              </a:r>
              <a:endParaRPr sz="933">
                <a:solidFill>
                  <a:schemeClr val="dk1"/>
                </a:solidFill>
                <a:latin typeface="Calibri"/>
                <a:ea typeface="Calibri"/>
                <a:cs typeface="Calibri"/>
                <a:sym typeface="Calibri"/>
              </a:endParaRPr>
            </a:p>
          </p:txBody>
        </p:sp>
        <p:pic>
          <p:nvPicPr>
            <p:cNvPr id="257" name="Google Shape;257;p6"/>
            <p:cNvPicPr preferRelativeResize="0"/>
            <p:nvPr/>
          </p:nvPicPr>
          <p:blipFill rotWithShape="1">
            <a:blip r:embed="rId3">
              <a:alphaModFix/>
            </a:blip>
            <a:srcRect b="0" l="0" r="0" t="0"/>
            <a:stretch/>
          </p:blipFill>
          <p:spPr>
            <a:xfrm>
              <a:off x="11450630" y="4982814"/>
              <a:ext cx="877963" cy="451874"/>
            </a:xfrm>
            <a:prstGeom prst="rect">
              <a:avLst/>
            </a:prstGeom>
            <a:noFill/>
            <a:ln>
              <a:noFill/>
            </a:ln>
          </p:spPr>
        </p:pic>
        <p:pic>
          <p:nvPicPr>
            <p:cNvPr id="258" name="Google Shape;258;p6"/>
            <p:cNvPicPr preferRelativeResize="0"/>
            <p:nvPr/>
          </p:nvPicPr>
          <p:blipFill rotWithShape="1">
            <a:blip r:embed="rId3">
              <a:alphaModFix/>
            </a:blip>
            <a:srcRect b="0" l="0" r="0" t="0"/>
            <a:stretch/>
          </p:blipFill>
          <p:spPr>
            <a:xfrm>
              <a:off x="11187782" y="4141410"/>
              <a:ext cx="877963" cy="451874"/>
            </a:xfrm>
            <a:prstGeom prst="rect">
              <a:avLst/>
            </a:prstGeom>
            <a:noFill/>
            <a:ln>
              <a:noFill/>
            </a:ln>
          </p:spPr>
        </p:pic>
        <p:sp>
          <p:nvSpPr>
            <p:cNvPr id="259" name="Google Shape;259;p6"/>
            <p:cNvSpPr/>
            <p:nvPr/>
          </p:nvSpPr>
          <p:spPr>
            <a:xfrm>
              <a:off x="5377456" y="3858690"/>
              <a:ext cx="6785947" cy="83838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0" lvl="0" marL="0" marR="0" rtl="0" algn="l">
                <a:lnSpc>
                  <a:spcPct val="90000"/>
                </a:lnSpc>
                <a:spcBef>
                  <a:spcPts val="0"/>
                </a:spcBef>
                <a:spcAft>
                  <a:spcPts val="0"/>
                </a:spcAft>
                <a:buNone/>
              </a:pPr>
              <a:r>
                <a:rPr b="1" lang="en-US" sz="1467" u="sng">
                  <a:solidFill>
                    <a:schemeClr val="dk1"/>
                  </a:solidFill>
                  <a:latin typeface="Oswald"/>
                  <a:ea typeface="Oswald"/>
                  <a:cs typeface="Oswald"/>
                  <a:sym typeface="Oswald"/>
                </a:rPr>
                <a:t>Target-setting phase</a:t>
              </a:r>
              <a:endParaRPr b="1" sz="1467" u="sng">
                <a:solidFill>
                  <a:schemeClr val="dk1"/>
                </a:solidFill>
                <a:latin typeface="Oswald"/>
                <a:ea typeface="Oswald"/>
                <a:cs typeface="Oswald"/>
                <a:sym typeface="Oswald"/>
              </a:endParaRPr>
            </a:p>
            <a:p>
              <a:pPr indent="0" lvl="0" marL="0" marR="0" rtl="0" algn="l">
                <a:lnSpc>
                  <a:spcPct val="90000"/>
                </a:lnSpc>
                <a:spcBef>
                  <a:spcPts val="0"/>
                </a:spcBef>
                <a:spcAft>
                  <a:spcPts val="0"/>
                </a:spcAft>
                <a:buNone/>
              </a:pPr>
              <a:r>
                <a:rPr lang="en-US" sz="1467">
                  <a:solidFill>
                    <a:schemeClr val="dk1"/>
                  </a:solidFill>
                  <a:latin typeface="Oswald Light"/>
                  <a:ea typeface="Oswald Light"/>
                  <a:cs typeface="Oswald Light"/>
                  <a:sym typeface="Oswald Light"/>
                </a:rPr>
                <a:t>Developed tracker for accountability on quality of targets</a:t>
              </a:r>
              <a:endParaRPr sz="933">
                <a:solidFill>
                  <a:schemeClr val="dk1"/>
                </a:solidFill>
                <a:latin typeface="Calibri"/>
                <a:ea typeface="Calibri"/>
                <a:cs typeface="Calibri"/>
                <a:sym typeface="Calibri"/>
              </a:endParaRPr>
            </a:p>
          </p:txBody>
        </p:sp>
        <p:pic>
          <p:nvPicPr>
            <p:cNvPr id="260" name="Google Shape;260;p6"/>
            <p:cNvPicPr preferRelativeResize="0"/>
            <p:nvPr/>
          </p:nvPicPr>
          <p:blipFill rotWithShape="1">
            <a:blip r:embed="rId3">
              <a:alphaModFix/>
            </a:blip>
            <a:srcRect b="-5778" l="0" r="0" t="5779"/>
            <a:stretch/>
          </p:blipFill>
          <p:spPr>
            <a:xfrm>
              <a:off x="13417481" y="6451408"/>
              <a:ext cx="877963" cy="451874"/>
            </a:xfrm>
            <a:prstGeom prst="rect">
              <a:avLst/>
            </a:prstGeom>
            <a:noFill/>
            <a:ln>
              <a:noFill/>
            </a:ln>
          </p:spPr>
        </p:pic>
        <p:sp>
          <p:nvSpPr>
            <p:cNvPr id="261" name="Google Shape;261;p6"/>
            <p:cNvSpPr/>
            <p:nvPr/>
          </p:nvSpPr>
          <p:spPr>
            <a:xfrm>
              <a:off x="9239004" y="6051936"/>
              <a:ext cx="5564867" cy="838387"/>
            </a:xfrm>
            <a:custGeom>
              <a:rect b="b" l="l" r="r" t="t"/>
              <a:pathLst>
                <a:path extrusionOk="0" h="1013157" w="1302485">
                  <a:moveTo>
                    <a:pt x="0" y="0"/>
                  </a:moveTo>
                  <a:lnTo>
                    <a:pt x="1302485" y="0"/>
                  </a:lnTo>
                  <a:lnTo>
                    <a:pt x="1302485" y="1013157"/>
                  </a:lnTo>
                  <a:lnTo>
                    <a:pt x="0" y="1013157"/>
                  </a:lnTo>
                  <a:lnTo>
                    <a:pt x="0" y="0"/>
                  </a:lnTo>
                  <a:close/>
                </a:path>
              </a:pathLst>
            </a:custGeom>
            <a:noFill/>
            <a:ln>
              <a:noFill/>
            </a:ln>
          </p:spPr>
          <p:txBody>
            <a:bodyPr anchorCtr="0" anchor="ctr" bIns="35550" lIns="35550" spcFirstLastPara="1" rIns="35550" wrap="square" tIns="35550">
              <a:noAutofit/>
            </a:bodyPr>
            <a:lstStyle/>
            <a:p>
              <a:pPr indent="0" lvl="0" marL="0" marR="0" rtl="0" algn="l">
                <a:lnSpc>
                  <a:spcPct val="90000"/>
                </a:lnSpc>
                <a:spcBef>
                  <a:spcPts val="0"/>
                </a:spcBef>
                <a:spcAft>
                  <a:spcPts val="0"/>
                </a:spcAft>
                <a:buNone/>
              </a:pPr>
              <a:r>
                <a:rPr b="1" lang="en-US" sz="1467" u="sng">
                  <a:solidFill>
                    <a:schemeClr val="dk1"/>
                  </a:solidFill>
                  <a:latin typeface="Oswald"/>
                  <a:ea typeface="Oswald"/>
                  <a:cs typeface="Oswald"/>
                  <a:sym typeface="Oswald"/>
                </a:rPr>
                <a:t>Guidance Adoption Advocacy Phase</a:t>
              </a:r>
              <a:endParaRPr b="1" sz="1200" u="sng">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None/>
              </a:pPr>
              <a:r>
                <a:rPr lang="en-US" sz="1467">
                  <a:solidFill>
                    <a:schemeClr val="dk1"/>
                  </a:solidFill>
                  <a:latin typeface="Oswald Light"/>
                  <a:ea typeface="Oswald Light"/>
                  <a:cs typeface="Oswald Light"/>
                  <a:sym typeface="Oswald Light"/>
                </a:rPr>
                <a:t>Advocate for policy and private sector adoption </a:t>
              </a:r>
              <a:endParaRPr sz="1467">
                <a:solidFill>
                  <a:schemeClr val="dk1"/>
                </a:solidFill>
                <a:latin typeface="Oswald Light"/>
                <a:ea typeface="Oswald Light"/>
                <a:cs typeface="Oswald Light"/>
                <a:sym typeface="Oswald Light"/>
              </a:endParaRPr>
            </a:p>
            <a:p>
              <a:pPr indent="0" lvl="0" marL="0" marR="0" rtl="0" algn="l">
                <a:lnSpc>
                  <a:spcPct val="90000"/>
                </a:lnSpc>
                <a:spcBef>
                  <a:spcPts val="0"/>
                </a:spcBef>
                <a:spcAft>
                  <a:spcPts val="0"/>
                </a:spcAft>
                <a:buNone/>
              </a:pPr>
              <a:r>
                <a:rPr lang="en-US" sz="1467">
                  <a:solidFill>
                    <a:schemeClr val="dk1"/>
                  </a:solidFill>
                  <a:latin typeface="Oswald Light"/>
                  <a:ea typeface="Oswald Light"/>
                  <a:cs typeface="Oswald Light"/>
                  <a:sym typeface="Oswald Light"/>
                </a:rPr>
                <a:t>of standards</a:t>
              </a:r>
              <a:endParaRPr sz="933">
                <a:solidFill>
                  <a:schemeClr val="dk1"/>
                </a:solidFill>
                <a:latin typeface="Calibri"/>
                <a:ea typeface="Calibri"/>
                <a:cs typeface="Calibri"/>
                <a:sym typeface="Calibri"/>
              </a:endParaRPr>
            </a:p>
          </p:txBody>
        </p:sp>
      </p:grpSp>
      <p:pic>
        <p:nvPicPr>
          <p:cNvPr id="262" name="Google Shape;262;p6"/>
          <p:cNvPicPr preferRelativeResize="0"/>
          <p:nvPr/>
        </p:nvPicPr>
        <p:blipFill rotWithShape="1">
          <a:blip r:embed="rId3">
            <a:alphaModFix/>
          </a:blip>
          <a:srcRect b="0" l="0" r="0" t="0"/>
          <a:stretch/>
        </p:blipFill>
        <p:spPr>
          <a:xfrm>
            <a:off x="4982574" y="1827187"/>
            <a:ext cx="637049" cy="318540"/>
          </a:xfrm>
          <a:prstGeom prst="rect">
            <a:avLst/>
          </a:prstGeom>
          <a:noFill/>
          <a:ln>
            <a:noFill/>
          </a:ln>
        </p:spPr>
      </p:pic>
      <p:pic>
        <p:nvPicPr>
          <p:cNvPr id="263" name="Google Shape;263;p6"/>
          <p:cNvPicPr preferRelativeResize="0"/>
          <p:nvPr/>
        </p:nvPicPr>
        <p:blipFill rotWithShape="1">
          <a:blip r:embed="rId3">
            <a:alphaModFix/>
          </a:blip>
          <a:srcRect b="-5778" l="0" r="0" t="5779"/>
          <a:stretch/>
        </p:blipFill>
        <p:spPr>
          <a:xfrm>
            <a:off x="10691346" y="5200765"/>
            <a:ext cx="637049" cy="318540"/>
          </a:xfrm>
          <a:prstGeom prst="rect">
            <a:avLst/>
          </a:prstGeom>
          <a:noFill/>
          <a:ln>
            <a:noFill/>
          </a:ln>
        </p:spPr>
      </p:pic>
      <p:sp>
        <p:nvSpPr>
          <p:cNvPr id="264" name="Google Shape;264;p6"/>
          <p:cNvSpPr/>
          <p:nvPr/>
        </p:nvSpPr>
        <p:spPr>
          <a:xfrm>
            <a:off x="346500" y="1161199"/>
            <a:ext cx="1217600" cy="314800"/>
          </a:xfrm>
          <a:prstGeom prst="rect">
            <a:avLst/>
          </a:prstGeom>
          <a:solidFill>
            <a:srgbClr val="C00000"/>
          </a:solidFill>
          <a:ln>
            <a:noFill/>
          </a:ln>
          <a:effectLst>
            <a:outerShdw blurRad="40000" rotWithShape="0" dir="5400000" dist="20000">
              <a:srgbClr val="000000">
                <a:alpha val="37647"/>
              </a:srgbClr>
            </a:outerShdw>
          </a:effectLst>
        </p:spPr>
        <p:txBody>
          <a:bodyPr anchorCtr="0" anchor="ctr" bIns="30450" lIns="60950" spcFirstLastPara="1" rIns="60950" wrap="square" tIns="30450">
            <a:noAutofit/>
          </a:bodyPr>
          <a:lstStyle/>
          <a:p>
            <a:pPr indent="0" lvl="0" marL="0" marR="0" rtl="0" algn="ctr">
              <a:spcBef>
                <a:spcPts val="0"/>
              </a:spcBef>
              <a:spcAft>
                <a:spcPts val="0"/>
              </a:spcAft>
              <a:buNone/>
            </a:pPr>
            <a:r>
              <a:rPr b="1" lang="en-US" sz="1600">
                <a:solidFill>
                  <a:schemeClr val="lt1"/>
                </a:solidFill>
                <a:latin typeface="Oswald"/>
                <a:ea typeface="Oswald"/>
                <a:cs typeface="Oswald"/>
                <a:sym typeface="Oswald"/>
              </a:rPr>
              <a:t>START</a:t>
            </a:r>
            <a:endParaRPr sz="933">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2023-04-19T10:55:06Z</dcterms:created>
  <dc:creator>Kaya Axelsson</dc:creator>
</cp:coreProperties>
</file>