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"/>
  </p:notesMasterIdLst>
  <p:sldIdLst>
    <p:sldId id="1442" r:id="rId3"/>
    <p:sldId id="2300" r:id="rId4"/>
    <p:sldId id="332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eesa Basha" initials="AB" lastIdx="1" clrIdx="0">
    <p:extLst>
      <p:ext uri="{19B8F6BF-5375-455C-9EA6-DF929625EA0E}">
        <p15:presenceInfo xmlns:p15="http://schemas.microsoft.com/office/powerpoint/2012/main" userId="S::Aneesa.Basha@westerncape.gov.za::87faf76b-817b-4e7e-92fc-0d3f4f80c7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EF19B7"/>
    <a:srgbClr val="F46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471814-9F26-42C5-9671-48B83947A8BE}" v="2530" dt="2024-10-30T19:04:35.6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33" autoAdjust="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B0BA9-4098-4D28-8E8B-207552D59C20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DC629-F626-49BE-8FE2-11B825B1E9E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23997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Contact Centre</a:t>
            </a:r>
          </a:p>
          <a:p>
            <a:r>
              <a:rPr lang="en-ZA" dirty="0"/>
              <a:t>Department IT Planning</a:t>
            </a:r>
          </a:p>
          <a:p>
            <a:r>
              <a:rPr lang="en-ZA" dirty="0"/>
              <a:t>Digital Government Strategy and Implementation</a:t>
            </a:r>
          </a:p>
          <a:p>
            <a:r>
              <a:rPr lang="en-ZA" dirty="0"/>
              <a:t>IT Risk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6DC629-F626-49BE-8FE2-11B825B1E9EF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6097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534C2-4143-41EF-94E4-D66446E8D8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EA5852-AC18-48D3-BC1F-EE6CF6212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20A6B-688A-43B0-B820-BCD32FA3D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8950B-7753-44FB-B617-620F7122E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ECD61-29A8-405F-9FD6-0C95BA59A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61673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D615F-5D0C-426D-AD30-CBFEF042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F3856-2678-496E-93AF-168E54AC1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F0DA6-5BC0-46CC-98A8-E022E554C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16DDB-E16C-4053-A207-5C3DD4334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6CDD2-0F9C-4127-B3FC-AB4AB89A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4204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DDAB4-C4F0-4C30-AD55-8466C5267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91201-E3C3-4CE2-9ACF-C3D839094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A94C3-204B-42A2-9710-EC1789A2D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423C-FA42-4AE5-ADE7-C01E1AB1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4C2CD-FCDD-4D7A-A7A2-DA43DCB5D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3863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74C0D-39D5-4C1F-9295-C7E9A5680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A4A24-D0CC-4679-A52E-EF55A57E0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D197F-7734-4CF7-B0F2-AC618F879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605BE-0B82-4ED9-9DA6-1E5D1EB2A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5CF6A5-2E4A-4D78-95A9-2E5A39D16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23039-5F2A-4AAB-A0BB-ACA47CDA0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881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05F3C-58B1-462A-A9EB-27DD7B8DE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13413-D941-4C03-BB29-8677A1DB6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FFE66-37F8-4E21-A812-B124F3EBA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208461-7275-4BDD-9771-4F2475A35C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E92172-3AF5-4459-82E1-082ABFB872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6421-FD2D-4A11-A886-4B91F1911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17574F-B224-4354-B06E-06F362C16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F5DF30-6255-412D-BB56-26BFD7A7E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41373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821F2-ECB7-49C8-9768-C0D4F243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3538C7-B26B-4CC2-8813-E2F3D9039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1F880-4C33-406C-973F-6083C1F45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F1ED2-7599-432D-B8CE-3B2C1B42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370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BC483C-F0C6-4E60-8757-52386D40E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E92457-C895-4ACB-932E-D1D1237D1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BE652C-2846-4B28-92A1-0BF4520C8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7219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B8DD5-F806-4E93-896B-89FF6A629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49AB2-21BF-4DB7-BCF9-4AFEDB3C3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E1FFF-7E28-4529-9E13-F5108F59C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68F1A-8BC8-46CF-9E51-F47A60B3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499AA-3E55-4E6D-9677-BA219AD49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90125D-4128-4A99-A50A-815E1E199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357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A7A54-3DDB-47E3-9EB3-A7A9370D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E0D98D-39A3-4B9C-86A2-EAA0838CC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1761C-4AFA-44C0-B401-74BDF9CE7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09459-A580-4500-A03E-3020B9855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CCEC8-00C6-4490-82BE-20FC869E4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337488-0C81-423B-AC9B-9D52ACF79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4943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B13FE-BB83-4525-93BF-595B922C8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1A3B5D-BD5F-4679-B73A-9CEDCCE9F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615B9-3D66-4DC2-A946-C8F074814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1A6CD-7F3E-4BE1-BF85-6473F649A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8C7FA-88CA-4C1A-B10B-71FE6DA79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80739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068E43-EE02-4EEA-8B0C-1E0D5E5119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A39F5-272B-476D-AE0C-B31E53BC8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B94EF-9737-45AF-B881-2611BF18F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6286E-A692-47F2-A485-54461B998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0A649-B42C-41CA-8A53-73A08FDC9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3489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rgbClr val="001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3429001"/>
            <a:ext cx="10945216" cy="1008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329B"/>
                </a:solidFill>
              </a14:hiddenFill>
            </a:ext>
          </a:extLst>
        </p:spPr>
        <p:txBody>
          <a:bodyPr lIns="72000" tIns="0" rIns="72000" bIns="0" anchor="b">
            <a:normAutofit/>
          </a:bodyPr>
          <a:lstStyle>
            <a:lvl1pPr algn="r">
              <a:spcBef>
                <a:spcPts val="300"/>
              </a:spcBef>
              <a:defRPr sz="2600" cap="all" baseline="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23392" y="4532528"/>
            <a:ext cx="10945216" cy="508552"/>
          </a:xfrm>
        </p:spPr>
        <p:txBody>
          <a:bodyPr lIns="72000" tIns="0" rIns="72000" bIns="0" anchor="ctr">
            <a:normAutofit/>
          </a:bodyPr>
          <a:lstStyle>
            <a:lvl1pPr marL="0" indent="0" algn="r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15" name="Date Placeholder 11"/>
          <p:cNvSpPr>
            <a:spLocks noGrp="1"/>
          </p:cNvSpPr>
          <p:nvPr>
            <p:ph type="dt" sz="half" idx="2"/>
          </p:nvPr>
        </p:nvSpPr>
        <p:spPr>
          <a:xfrm>
            <a:off x="9552384" y="5398046"/>
            <a:ext cx="20162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847397" y="5398046"/>
            <a:ext cx="2112235" cy="365125"/>
          </a:xfrm>
        </p:spPr>
        <p:txBody>
          <a:bodyPr>
            <a:normAutofit/>
          </a:bodyPr>
          <a:lstStyle>
            <a:lvl1pPr algn="r">
              <a:defRPr sz="1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Location   |</a:t>
            </a:r>
            <a:endParaRPr lang="en-GB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960096" y="5398046"/>
            <a:ext cx="2592288" cy="365125"/>
          </a:xfrm>
        </p:spPr>
        <p:txBody>
          <a:bodyPr>
            <a:normAutofit/>
          </a:bodyPr>
          <a:lstStyle>
            <a:lvl1pPr algn="r">
              <a:defRPr sz="11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Initial. Surname  |</a:t>
            </a:r>
            <a:endParaRPr lang="en-GB"/>
          </a:p>
        </p:txBody>
      </p:sp>
      <p:pic>
        <p:nvPicPr>
          <p:cNvPr id="6" name="Picture 5" descr="Shape, rectangle&#10;&#10;Description automatically generated">
            <a:extLst>
              <a:ext uri="{FF2B5EF4-FFF2-40B4-BE49-F238E27FC236}">
                <a16:creationId xmlns:a16="http://schemas.microsoft.com/office/drawing/2014/main" id="{8F4B28A5-175F-4616-AB3B-7AD74BC551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70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48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ck Slide &quot;Thank You&quot;">
    <p:bg>
      <p:bgPr>
        <a:solidFill>
          <a:srgbClr val="001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2351584" y="3861049"/>
            <a:ext cx="9601067" cy="1083419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2400"/>
              </a:spcAft>
            </a:pPr>
            <a:r>
              <a:rPr lang="en-US" sz="3200">
                <a:solidFill>
                  <a:prstClr val="white"/>
                </a:solidFill>
                <a:cs typeface="Century Gothic"/>
              </a:rPr>
              <a:t>Thank you</a:t>
            </a:r>
          </a:p>
        </p:txBody>
      </p:sp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64789CB-CD92-405B-9055-78FC1169E8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3364896"/>
            <a:ext cx="11798299" cy="6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31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Slide &quot;Thank You&quot;">
    <p:bg>
      <p:bgPr>
        <a:solidFill>
          <a:srgbClr val="001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2351585" y="3861051"/>
            <a:ext cx="9601067" cy="1083419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1800"/>
              </a:spcAft>
            </a:pPr>
            <a:r>
              <a:rPr lang="en-US" sz="2400">
                <a:solidFill>
                  <a:prstClr val="white"/>
                </a:solidFill>
                <a:cs typeface="Century Gothic"/>
              </a:rPr>
              <a:t>Thank you</a:t>
            </a:r>
          </a:p>
        </p:txBody>
      </p:sp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64789CB-CD92-405B-9055-78FC1169E8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1" y="3364896"/>
            <a:ext cx="11798299" cy="6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5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none">
            <a:no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675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>
              <a:solidFill>
                <a:srgbClr val="003399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5390776" y="6468150"/>
            <a:ext cx="5518097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l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>
                <a:solidFill>
                  <a:srgbClr val="998F86"/>
                </a:solidFill>
              </a:rPr>
              <a:t>DEA&amp;DP GOVCOM 124 Jan 2022</a:t>
            </a:r>
            <a:endParaRPr lang="en-GB">
              <a:solidFill>
                <a:srgbClr val="998F86"/>
              </a:solidFill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93702" y="1196755"/>
            <a:ext cx="11462940" cy="4896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638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">
    <p:bg>
      <p:bgPr>
        <a:solidFill>
          <a:srgbClr val="001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814920" y="2276875"/>
            <a:ext cx="11041721" cy="93662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Divider Theme</a:t>
            </a:r>
          </a:p>
        </p:txBody>
      </p:sp>
      <p:pic>
        <p:nvPicPr>
          <p:cNvPr id="8" name="Picture 11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2873" y="6163539"/>
            <a:ext cx="1115548" cy="42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991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0014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3429001"/>
            <a:ext cx="10945216" cy="1008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329B"/>
                </a:solidFill>
              </a14:hiddenFill>
            </a:ext>
          </a:extLst>
        </p:spPr>
        <p:txBody>
          <a:bodyPr lIns="72000" tIns="0" rIns="72000" bIns="0" anchor="b">
            <a:normAutofit/>
          </a:bodyPr>
          <a:lstStyle>
            <a:lvl1pPr algn="r">
              <a:spcBef>
                <a:spcPts val="225"/>
              </a:spcBef>
              <a:defRPr sz="1950" cap="all" baseline="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23392" y="4532528"/>
            <a:ext cx="10945216" cy="508552"/>
          </a:xfrm>
        </p:spPr>
        <p:txBody>
          <a:bodyPr lIns="72000" tIns="0" rIns="72000" bIns="0" anchor="ctr">
            <a:normAutofit/>
          </a:bodyPr>
          <a:lstStyle>
            <a:lvl1pPr marL="0" indent="0" algn="r">
              <a:buNone/>
              <a:defRPr sz="1500" b="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15" name="Date Placeholder 11"/>
          <p:cNvSpPr>
            <a:spLocks noGrp="1"/>
          </p:cNvSpPr>
          <p:nvPr>
            <p:ph type="dt" sz="half" idx="2"/>
          </p:nvPr>
        </p:nvSpPr>
        <p:spPr>
          <a:xfrm>
            <a:off x="9552384" y="5398048"/>
            <a:ext cx="20162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4847397" y="5398048"/>
            <a:ext cx="2112235" cy="365125"/>
          </a:xfrm>
        </p:spPr>
        <p:txBody>
          <a:bodyPr>
            <a:normAutofit/>
          </a:bodyPr>
          <a:lstStyle>
            <a:lvl1pPr algn="r">
              <a:defRPr sz="8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Location   |</a:t>
            </a:r>
            <a:endParaRPr lang="en-GB"/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960096" y="5398048"/>
            <a:ext cx="2592288" cy="365125"/>
          </a:xfrm>
        </p:spPr>
        <p:txBody>
          <a:bodyPr>
            <a:normAutofit/>
          </a:bodyPr>
          <a:lstStyle>
            <a:lvl1pPr algn="r">
              <a:defRPr sz="8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Initial. Surname  |</a:t>
            </a:r>
            <a:endParaRPr lang="en-GB"/>
          </a:p>
        </p:txBody>
      </p:sp>
      <p:pic>
        <p:nvPicPr>
          <p:cNvPr id="6" name="Picture 5" descr="Shape, rectangle&#10;&#10;Description automatically generated">
            <a:extLst>
              <a:ext uri="{FF2B5EF4-FFF2-40B4-BE49-F238E27FC236}">
                <a16:creationId xmlns:a16="http://schemas.microsoft.com/office/drawing/2014/main" id="{8F4B28A5-175F-4616-AB3B-7AD74BC551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70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3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ags" Target="../tags/tag1.xml"/><Relationship Id="rId11" Type="http://schemas.openxmlformats.org/officeDocument/2006/relationships/oleObject" Target="../embeddings/oleObject1.bin"/><Relationship Id="rId5" Type="http://schemas.openxmlformats.org/officeDocument/2006/relationships/theme" Target="../theme/theme2.xml"/><Relationship Id="rId15" Type="http://schemas.openxmlformats.org/officeDocument/2006/relationships/image" Target="../media/image5.png"/><Relationship Id="rId10" Type="http://schemas.openxmlformats.org/officeDocument/2006/relationships/tags" Target="../tags/tag5.xml"/><Relationship Id="rId4" Type="http://schemas.openxmlformats.org/officeDocument/2006/relationships/slideLayout" Target="../slideLayouts/slideLayout17.xml"/><Relationship Id="rId9" Type="http://schemas.openxmlformats.org/officeDocument/2006/relationships/tags" Target="../tags/tag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02ABFE-AEDE-49C3-B31C-A4D6DC0F2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8B3FA-000F-454E-BEAC-53F7D52C9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E4C48-4A97-4120-AC04-16C94931B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818B0-0B37-4FB8-8230-10B92ABC2C89}" type="datetimeFigureOut">
              <a:rPr lang="en-ZA" smtClean="0"/>
              <a:t>2024/10/30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F4293-4C5C-4BB0-809E-CB54782B43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D800B-2BB6-46F1-844F-451EE21C6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3AB5A-0276-4454-A9E7-8F8BE3CE497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1390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360" imgH="360" progId="">
                  <p:embed/>
                </p:oleObj>
              </mc:Choice>
              <mc:Fallback>
                <p:oleObj name="think-cell Slide" r:id="rId11" imgW="360" imgH="360" progId="">
                  <p:embed/>
                  <p:pic>
                    <p:nvPicPr>
                      <p:cNvPr id="10" name="Object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211667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393702" y="180976"/>
            <a:ext cx="11462940" cy="55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329B"/>
                </a:solidFill>
              </a14:hiddenFill>
            </a:ext>
          </a:extLst>
        </p:spPr>
        <p:txBody>
          <a:bodyPr vert="horz" wrap="none" lIns="72000" tIns="72000" rIns="72000" bIns="72000" rtlCol="0" anchor="ctr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393702" y="1196752"/>
            <a:ext cx="11462940" cy="4883466"/>
          </a:xfrm>
          <a:prstGeom prst="rect">
            <a:avLst/>
          </a:prstGeom>
        </p:spPr>
        <p:txBody>
          <a:bodyPr vert="horz" lIns="72000" tIns="72000" rIns="72000" bIns="72000" rtlCol="0">
            <a:normAutofit/>
          </a:bodyPr>
          <a:lstStyle/>
          <a:p>
            <a:pPr lvl="0"/>
            <a:r>
              <a:rPr lang="en-US"/>
              <a:t>First Text Level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  <a:p>
            <a:pPr lvl="4"/>
            <a:r>
              <a:rPr lang="en-US"/>
              <a:t>Fifth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11170773" y="6468150"/>
            <a:ext cx="685867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675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>
                <a:solidFill>
                  <a:srgbClr val="003399"/>
                </a:solidFill>
              </a:rPr>
              <a:pPr/>
              <a:t>‹#›</a:t>
            </a:fld>
            <a:endParaRPr lang="en-ZA">
              <a:solidFill>
                <a:srgbClr val="003399"/>
              </a:solidFill>
            </a:endParaRPr>
          </a:p>
        </p:txBody>
      </p:sp>
      <p:pic>
        <p:nvPicPr>
          <p:cNvPr id="11" name="Picture 11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798" y="6295518"/>
            <a:ext cx="1115548" cy="42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F3003D39-787E-4DD7-BD33-D06DC937071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1" y="931933"/>
            <a:ext cx="11798299" cy="641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D6F1FC-A14B-4CFE-ACEC-BF052163CEBD}"/>
              </a:ext>
            </a:extLst>
          </p:cNvPr>
          <p:cNvSpPr>
            <a:spLocks/>
          </p:cNvSpPr>
          <p:nvPr userDrawn="1">
            <p:custDataLst>
              <p:tags r:id="rId10"/>
            </p:custDataLst>
          </p:nvPr>
        </p:nvSpPr>
        <p:spPr>
          <a:xfrm>
            <a:off x="2747964" y="6468150"/>
            <a:ext cx="2592288" cy="230832"/>
          </a:xfrm>
          <a:prstGeom prst="rect">
            <a:avLst/>
          </a:prstGeom>
        </p:spPr>
        <p:txBody>
          <a:bodyPr vert="horz" lIns="72000" tIns="72000" rIns="0" bIns="0" rtlCol="0" anchor="b"/>
          <a:lstStyle/>
          <a:p>
            <a:pPr lvl="0"/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© Western Cape Government 2012  |</a:t>
            </a:r>
            <a:endParaRPr lang="en-GB" sz="8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6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2"/>
          </a:solidFill>
          <a:latin typeface="Century Gothic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300"/>
        </a:spcBef>
        <a:buFont typeface="Arial" pitchFamily="34" charset="0"/>
        <a:buNone/>
        <a:defRPr sz="1600" b="1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180000" indent="-180000" algn="l" defTabSz="914400" rtl="0" eaLnBrk="1" latinLnBrk="0" hangingPunct="1">
        <a:spcBef>
          <a:spcPts val="300"/>
        </a:spcBef>
        <a:buClr>
          <a:srgbClr val="002060"/>
        </a:buClr>
        <a:buFontTx/>
        <a:buBlip>
          <a:blip r:embed="rId15"/>
        </a:buBlip>
        <a:defRPr sz="16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360000" indent="-180000" algn="l" defTabSz="914400" rtl="0" eaLnBrk="1" latinLnBrk="0" hangingPunct="1">
        <a:spcBef>
          <a:spcPts val="300"/>
        </a:spcBef>
        <a:buClr>
          <a:schemeClr val="accent3"/>
        </a:buClr>
        <a:buFont typeface="Arial" pitchFamily="34" charset="0"/>
        <a:buChar char="•"/>
        <a:defRPr lang="en-US" sz="1600" kern="1200" dirty="0" smtClean="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540000" indent="-180000" algn="l" defTabSz="914400" rtl="0" eaLnBrk="1" latinLnBrk="0" hangingPunct="1">
        <a:spcBef>
          <a:spcPts val="300"/>
        </a:spcBef>
        <a:buClr>
          <a:schemeClr val="accent3"/>
        </a:buClr>
        <a:buFont typeface="Arial" pitchFamily="34" charset="0"/>
        <a:buChar char="–"/>
        <a:defRPr sz="16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1800000" indent="-1800000" algn="l" defTabSz="914400" rtl="0" eaLnBrk="1" latinLnBrk="0" hangingPunct="1">
        <a:spcBef>
          <a:spcPts val="300"/>
        </a:spcBef>
        <a:buFont typeface="Arial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23392" y="3159864"/>
            <a:ext cx="10945216" cy="1873674"/>
          </a:xfrm>
        </p:spPr>
        <p:txBody>
          <a:bodyPr>
            <a:normAutofit/>
          </a:bodyPr>
          <a:lstStyle/>
          <a:p>
            <a:r>
              <a:rPr lang="en-ZA" sz="4000" dirty="0"/>
              <a:t>Building an AI ready and “confident” government – WCG journey </a:t>
            </a:r>
            <a:endParaRPr lang="en-ZA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740526" y="5788637"/>
            <a:ext cx="3828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dirty="0">
                <a:solidFill>
                  <a:schemeClr val="bg1"/>
                </a:solidFill>
                <a:latin typeface="Century Gothic" panose="020B0502020202020204" pitchFamily="34" charset="0"/>
              </a:rPr>
              <a:t>October  2024</a:t>
            </a:r>
          </a:p>
        </p:txBody>
      </p:sp>
    </p:spTree>
    <p:extLst>
      <p:ext uri="{BB962C8B-B14F-4D97-AF65-F5344CB8AC3E}">
        <p14:creationId xmlns:p14="http://schemas.microsoft.com/office/powerpoint/2010/main" val="1909661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81B364-0BC3-991A-EB5B-3E797DB1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Building an AI ready and “confident” government – WCG journey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C403BF-C73F-4DCF-F07C-F581C3F1E1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ZA" dirty="0"/>
          </a:p>
          <a:p>
            <a:endParaRPr lang="en-US" dirty="0"/>
          </a:p>
          <a:p>
            <a:endParaRPr lang="en-US" dirty="0"/>
          </a:p>
          <a:p>
            <a:endParaRPr lang="en-ZA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013BED-E391-4B6F-981D-553603F9C7B5}"/>
              </a:ext>
            </a:extLst>
          </p:cNvPr>
          <p:cNvGrpSpPr/>
          <p:nvPr/>
        </p:nvGrpSpPr>
        <p:grpSpPr>
          <a:xfrm>
            <a:off x="2585286" y="1348235"/>
            <a:ext cx="6045311" cy="3146856"/>
            <a:chOff x="3695944" y="1409971"/>
            <a:chExt cx="3904280" cy="2334329"/>
          </a:xfrm>
        </p:grpSpPr>
        <p:pic>
          <p:nvPicPr>
            <p:cNvPr id="6" name="Picture 8">
              <a:extLst>
                <a:ext uri="{FF2B5EF4-FFF2-40B4-BE49-F238E27FC236}">
                  <a16:creationId xmlns:a16="http://schemas.microsoft.com/office/drawing/2014/main" id="{066EAC8A-09F4-41FD-A82A-EAE62BFF03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70"/>
            <a:stretch/>
          </p:blipFill>
          <p:spPr bwMode="auto">
            <a:xfrm rot="12667092">
              <a:off x="4369407" y="1498360"/>
              <a:ext cx="2666419" cy="224594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CB6526E9-5B9A-4522-AD70-90442B9954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541" y="1942973"/>
              <a:ext cx="1163850" cy="84585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0DBB7E2-7052-472E-ACB3-7EDD77160889}"/>
                </a:ext>
              </a:extLst>
            </p:cNvPr>
            <p:cNvSpPr/>
            <p:nvPr/>
          </p:nvSpPr>
          <p:spPr>
            <a:xfrm>
              <a:off x="5115010" y="2748374"/>
              <a:ext cx="1191811" cy="43378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cap="small" spc="0" dirty="0">
                  <a:ln w="9525">
                    <a:noFill/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HUMAN CENTRIC</a:t>
              </a:r>
            </a:p>
            <a:p>
              <a:pPr algn="ctr"/>
              <a:r>
                <a:rPr lang="en-US" sz="1600" b="1" cap="small" dirty="0">
                  <a:ln w="9525">
                    <a:noFill/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APPROACH </a:t>
              </a:r>
              <a:endParaRPr lang="en-US" sz="1600" b="1" cap="small" spc="0" dirty="0">
                <a:ln w="9525">
                  <a:noFill/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F74F67-900E-4310-8F00-22F1AF8586A9}"/>
                </a:ext>
              </a:extLst>
            </p:cNvPr>
            <p:cNvSpPr txBox="1"/>
            <p:nvPr/>
          </p:nvSpPr>
          <p:spPr>
            <a:xfrm>
              <a:off x="6555513" y="1702239"/>
              <a:ext cx="1044711" cy="388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cap="small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PEOPLE</a:t>
              </a:r>
              <a:endParaRPr lang="en-ZA" sz="2800" b="1" cap="small" dirty="0">
                <a:solidFill>
                  <a:srgbClr val="00206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057132-84E1-43BF-98C7-06B04E3E0372}"/>
                </a:ext>
              </a:extLst>
            </p:cNvPr>
            <p:cNvSpPr txBox="1"/>
            <p:nvPr/>
          </p:nvSpPr>
          <p:spPr>
            <a:xfrm>
              <a:off x="3695944" y="1702239"/>
              <a:ext cx="1368450" cy="3881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cap="small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STRATEGY</a:t>
              </a:r>
              <a:endParaRPr lang="en-ZA" sz="2800" b="1" cap="small" dirty="0">
                <a:solidFill>
                  <a:srgbClr val="002060"/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A33A62C-3A30-4F31-A36E-3D84A51CE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84654" y="1422289"/>
              <a:ext cx="386428" cy="25527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3ACD264-3560-4299-A4F3-9C217BD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4160103" y="1409971"/>
              <a:ext cx="220066" cy="296197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E4804D3-52D9-45D6-8C8A-39CF3175BF27}"/>
              </a:ext>
            </a:extLst>
          </p:cNvPr>
          <p:cNvSpPr txBox="1"/>
          <p:nvPr/>
        </p:nvSpPr>
        <p:spPr>
          <a:xfrm>
            <a:off x="4826578" y="4209590"/>
            <a:ext cx="2257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cap="small" dirty="0">
                <a:solidFill>
                  <a:srgbClr val="002060"/>
                </a:solidFill>
                <a:latin typeface="Century Gothic" panose="020B0502020202020204" pitchFamily="34" charset="0"/>
              </a:rPr>
              <a:t>Governance</a:t>
            </a:r>
            <a:endParaRPr lang="en-ZA" sz="2800" b="1" cap="small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6" name="Picture 14" descr="nature and nurture balance">
            <a:extLst>
              <a:ext uri="{FF2B5EF4-FFF2-40B4-BE49-F238E27FC236}">
                <a16:creationId xmlns:a16="http://schemas.microsoft.com/office/drawing/2014/main" id="{8D8A1464-52B1-4CAD-8C4C-D723F5D92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571" y="4106740"/>
            <a:ext cx="363422" cy="36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9D26DAB-44E0-4BAF-80CB-46451C4EFB42}"/>
              </a:ext>
            </a:extLst>
          </p:cNvPr>
          <p:cNvSpPr/>
          <p:nvPr/>
        </p:nvSpPr>
        <p:spPr>
          <a:xfrm>
            <a:off x="7777028" y="2371274"/>
            <a:ext cx="411368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Change management and capacitation 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dk1"/>
                </a:solidFill>
              </a:rPr>
              <a:t>Partnerships with skills providers like </a:t>
            </a:r>
            <a:r>
              <a:rPr lang="en-US" sz="1400" dirty="0" err="1">
                <a:solidFill>
                  <a:schemeClr val="dk1"/>
                </a:solidFill>
              </a:rPr>
              <a:t>aPolitical</a:t>
            </a:r>
            <a:r>
              <a:rPr lang="en-US" sz="1400" dirty="0">
                <a:solidFill>
                  <a:schemeClr val="dk1"/>
                </a:solidFill>
              </a:rPr>
              <a:t> Government AI Campus, Open  Gov </a:t>
            </a:r>
            <a:r>
              <a:rPr lang="en-US" sz="1400" dirty="0" err="1">
                <a:solidFill>
                  <a:schemeClr val="dk1"/>
                </a:solidFill>
              </a:rPr>
              <a:t>etc</a:t>
            </a:r>
            <a:endParaRPr lang="en-US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dk1"/>
                </a:solidFill>
              </a:rPr>
              <a:t>Partnerships with Academia on projects of common interest. (</a:t>
            </a:r>
            <a:r>
              <a:rPr lang="en-US" sz="1400" dirty="0" err="1">
                <a:solidFill>
                  <a:schemeClr val="dk1"/>
                </a:solidFill>
              </a:rPr>
              <a:t>Localisation</a:t>
            </a:r>
            <a:r>
              <a:rPr lang="en-US" sz="1400" dirty="0">
                <a:solidFill>
                  <a:schemeClr val="dk1"/>
                </a:solidFill>
              </a:rPr>
              <a:t>)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dk1"/>
                </a:solidFill>
              </a:rPr>
              <a:t>International partnerships and fellowships – Belgium, OECD and UNDP, AU.</a:t>
            </a:r>
            <a:endParaRPr lang="en-US" sz="14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dk1"/>
                </a:solidFill>
              </a:rPr>
              <a:t>Exposure to thought leaders and innovators (Startups) including conferences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 err="1"/>
              <a:t>Experential</a:t>
            </a:r>
            <a:r>
              <a:rPr lang="en-US" sz="1400" dirty="0"/>
              <a:t> learning opportunities (hackathons, challenges) </a:t>
            </a:r>
            <a:endParaRPr lang="en-ZA" sz="14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38F9EB-B020-4BEB-B642-E22FD574E883}"/>
              </a:ext>
            </a:extLst>
          </p:cNvPr>
          <p:cNvSpPr/>
          <p:nvPr/>
        </p:nvSpPr>
        <p:spPr>
          <a:xfrm>
            <a:off x="488544" y="2490918"/>
            <a:ext cx="35152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Policy Framework -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sz="1400" dirty="0"/>
              <a:t>which augments and creates opportunities for improved service delivery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Strategic alignment  – Generative AI as a key strategic lever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Cooperation and participation in National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Programmes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; – DCDT (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defence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AI hub), CSIR and OP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Benchmarking and measuring  value and impact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Approach - Empathy based design thinking methodology “ design with me” 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A5ECD6-6165-432B-8CED-FBD27B3580FA}"/>
              </a:ext>
            </a:extLst>
          </p:cNvPr>
          <p:cNvSpPr/>
          <p:nvPr/>
        </p:nvSpPr>
        <p:spPr>
          <a:xfrm>
            <a:off x="4261732" y="4691520"/>
            <a:ext cx="351529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Guardrails – </a:t>
            </a:r>
            <a:r>
              <a:rPr lang="en-US" sz="1400"/>
              <a:t>Secure </a:t>
            </a:r>
            <a:r>
              <a:rPr lang="en-US" sz="1400">
                <a:solidFill>
                  <a:schemeClr val="dk1"/>
                </a:solidFill>
              </a:rPr>
              <a:t>supportive space </a:t>
            </a:r>
            <a:r>
              <a:rPr lang="en-US" sz="1400" dirty="0">
                <a:solidFill>
                  <a:schemeClr val="dk1"/>
                </a:solidFill>
              </a:rPr>
              <a:t>through the EAB and Solutions Architecture Boards</a:t>
            </a: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/>
              <a:t>POVs and POCs in secure space 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400" dirty="0"/>
              <a:t>Fostering a culture of innovation - Sandbox capability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US" sz="1400" dirty="0"/>
              <a:t>Building technical capability through resilient technology </a:t>
            </a:r>
          </a:p>
          <a:p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12192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3311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d9Ct1aMTE22rXjNleq0M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3NfSVMHv0e5Npz.QjYF8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eNAe8ZTEEyKIIjjGV93s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v0Bmol0Qk2izE3K1YLBy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CG-PPT Master-121022-amc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Western Cape Governmen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12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</TotalTime>
  <Words>196</Words>
  <Application>Microsoft Office PowerPoint</Application>
  <PresentationFormat>Widescreen</PresentationFormat>
  <Paragraphs>30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Aptos</vt:lpstr>
      <vt:lpstr>Arial</vt:lpstr>
      <vt:lpstr>Arial Narrow</vt:lpstr>
      <vt:lpstr>Calibri</vt:lpstr>
      <vt:lpstr>Calibri Light</vt:lpstr>
      <vt:lpstr>Century Gothic</vt:lpstr>
      <vt:lpstr>Wingdings</vt:lpstr>
      <vt:lpstr>Office Theme</vt:lpstr>
      <vt:lpstr>WCG-PPT Master-121022-amc</vt:lpstr>
      <vt:lpstr>think-cell Slide</vt:lpstr>
      <vt:lpstr>PowerPoint Presentation</vt:lpstr>
      <vt:lpstr>Building an AI ready and “confident” government – WCG journey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Aneesa Basha</dc:creator>
  <cp:lastModifiedBy>Aneesa Basha</cp:lastModifiedBy>
  <cp:revision>35</cp:revision>
  <dcterms:created xsi:type="dcterms:W3CDTF">2023-04-19T21:50:10Z</dcterms:created>
  <dcterms:modified xsi:type="dcterms:W3CDTF">2024-10-30T19:06:10Z</dcterms:modified>
</cp:coreProperties>
</file>