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57" r:id="rId2"/>
  </p:sldMasterIdLst>
  <p:notesMasterIdLst>
    <p:notesMasterId r:id="rId12"/>
  </p:notesMasterIdLst>
  <p:sldIdLst>
    <p:sldId id="256" r:id="rId3"/>
    <p:sldId id="257" r:id="rId4"/>
    <p:sldId id="263" r:id="rId5"/>
    <p:sldId id="258" r:id="rId6"/>
    <p:sldId id="259" r:id="rId7"/>
    <p:sldId id="260" r:id="rId8"/>
    <p:sldId id="261" r:id="rId9"/>
    <p:sldId id="262" r:id="rId10"/>
    <p:sldId id="282" r:id="rId11"/>
  </p:sldIdLst>
  <p:sldSz cx="14630400" cy="8229600"/>
  <p:notesSz cx="8229600" cy="14630400"/>
  <p:embeddedFontLst>
    <p:embeddedFont>
      <p:font typeface="Kanit" panose="020B0604020202020204" charset="0"/>
      <p:regular r:id="rId13"/>
      <p:bold r:id="rId14"/>
      <p:italic r:id="rId15"/>
      <p:boldItalic r:id="rId16"/>
    </p:embeddedFont>
    <p:embeddedFont>
      <p:font typeface="Kanit Light" panose="020B0604020202020204" charset="0"/>
      <p:regular r:id="rId17"/>
      <p:bold r:id="rId18"/>
      <p:italic r:id="rId19"/>
      <p:boldItalic r:id="rId20"/>
    </p:embeddedFont>
    <p:embeddedFont>
      <p:font typeface="Martel Sans" panose="020B0604020202020204" charset="0"/>
      <p:regular r:id="rId21"/>
      <p:bold r:id="rId22"/>
    </p:embeddedFont>
    <p:embeddedFont>
      <p:font typeface="Nunito Semi Bold" panose="020B0604020202020204" charset="0"/>
      <p:regular r:id="rId23"/>
    </p:embeddedFont>
    <p:embeddedFont>
      <p:font typeface="PT Sans" panose="020B0503020203020204" pitchFamily="34" charset="0"/>
      <p:regular r:id="rId24"/>
      <p:bold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B2FF"/>
    <a:srgbClr val="B760E6"/>
    <a:srgbClr val="F3F1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48DCA2-98F8-40F1-8E27-D6683045A830}" v="2" dt="2024-10-30T20:31:10.5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2" d="100"/>
          <a:sy n="62" d="100"/>
        </p:scale>
        <p:origin x="33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2.fntdata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6369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0e0f0d1cd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g30e0f0d1cd4_0_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g30e0f0d1cd4_0_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72" name="Google Shape;572;p2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2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master">
  <p:cSld name="Slide 1 master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2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8;p2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7817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master">
  <p:cSld name="Slide 2 mast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3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5673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master">
  <p:cSld name="Slide 3 mast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3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23802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master">
  <p:cSld name="Slide 4 mast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92631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5 master">
  <p:cSld name="Slide 5 mast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9420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7 master">
  <p:cSld name="Slide 7 mast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62873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8 master">
  <p:cSld name="Slide 8 mast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3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24210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9 master">
  <p:cSld name="Slide 9 mast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3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81761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0 master">
  <p:cSld name="Slide 10 mast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3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29712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1 master">
  <p:cSld name="Slide 11 mast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3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74363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2 master">
  <p:cSld name="Slide 12 mast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3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74307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3 master">
  <p:cSld name="Slide 13 mast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4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85864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4 master">
  <p:cSld name="Slide 14 mast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4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05968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5 master">
  <p:cSld name="Slide 15 mast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4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37685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6 master">
  <p:cSld name="Slide 16 mast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4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41524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7 master">
  <p:cSld name="Slide 17 mast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81132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0 master">
  <p:cSld name="Slide 20 mast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4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21995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9 master">
  <p:cSld name="Slide 19 master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4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54119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1 master">
  <p:cSld name="Slide 21 mast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4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46911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3 master">
  <p:cSld name="Slide 23 mast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4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85155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2 master">
  <p:cSld name="Slide 22 mast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4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19155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5 master">
  <p:cSld name="Slide 25 master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5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5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59213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6 master">
  <p:cSld name="Slide 26 mast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5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29869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8 master">
  <p:cSld name="Slide 28 master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5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80799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9 master">
  <p:cSld name="Slide 29 mast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5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85689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0 master">
  <p:cSld name="Slide 30 master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5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05319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41926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6 master">
  <p:cSld name="Slide 6 master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5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53117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8 master">
  <p:cSld name="Slide 18 master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5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29968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4 master">
  <p:cSld name="Slide 24 master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5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20683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7 master">
  <p:cSld name="Slide 27 mast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5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3705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26.xml"/><Relationship Id="rId26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1.xml"/><Relationship Id="rId21" Type="http://schemas.openxmlformats.org/officeDocument/2006/relationships/slideLayout" Target="../slideLayouts/slideLayout29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5.xml"/><Relationship Id="rId25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20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37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32.xml"/><Relationship Id="rId32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31.xml"/><Relationship Id="rId28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27.xml"/><Relationship Id="rId31" Type="http://schemas.openxmlformats.org/officeDocument/2006/relationships/slideLayout" Target="../slideLayouts/slideLayout39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Relationship Id="rId22" Type="http://schemas.openxmlformats.org/officeDocument/2006/relationships/slideLayout" Target="../slideLayouts/slideLayout30.xml"/><Relationship Id="rId27" Type="http://schemas.openxmlformats.org/officeDocument/2006/relationships/slideLayout" Target="../slideLayouts/slideLayout35.xml"/><Relationship Id="rId30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360121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7" r:id="rId20"/>
    <p:sldLayoutId id="2147483678" r:id="rId21"/>
    <p:sldLayoutId id="2147483679" r:id="rId22"/>
    <p:sldLayoutId id="2147483680" r:id="rId23"/>
    <p:sldLayoutId id="2147483681" r:id="rId24"/>
    <p:sldLayoutId id="2147483682" r:id="rId25"/>
    <p:sldLayoutId id="2147483683" r:id="rId26"/>
    <p:sldLayoutId id="2147483684" r:id="rId27"/>
    <p:sldLayoutId id="2147483685" r:id="rId28"/>
    <p:sldLayoutId id="2147483686" r:id="rId29"/>
    <p:sldLayoutId id="2147483687" r:id="rId30"/>
    <p:sldLayoutId id="2147483688" r:id="rId3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3F1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437" y="1411843"/>
            <a:ext cx="7415927" cy="2004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7850"/>
              </a:lnSpc>
              <a:buNone/>
            </a:pPr>
            <a:r>
              <a:rPr lang="en-US" sz="63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Building an AI-Ready Government</a:t>
            </a:r>
            <a:endParaRPr lang="en-US" sz="6300" dirty="0"/>
          </a:p>
        </p:txBody>
      </p:sp>
      <p:sp>
        <p:nvSpPr>
          <p:cNvPr id="4" name="Text 1"/>
          <p:cNvSpPr/>
          <p:nvPr/>
        </p:nvSpPr>
        <p:spPr>
          <a:xfrm>
            <a:off x="6350437" y="3786188"/>
            <a:ext cx="7415927" cy="11615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550"/>
              </a:lnSpc>
              <a:buNone/>
            </a:pPr>
            <a:r>
              <a:rPr lang="en-US" sz="36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The SSA - A Practical Framework for Responsible AI Integration</a:t>
            </a:r>
            <a:endParaRPr lang="en-US" sz="3650" dirty="0"/>
          </a:p>
        </p:txBody>
      </p:sp>
      <p:sp>
        <p:nvSpPr>
          <p:cNvPr id="5" name="Text 2"/>
          <p:cNvSpPr/>
          <p:nvPr/>
        </p:nvSpPr>
        <p:spPr>
          <a:xfrm>
            <a:off x="6350436" y="5713095"/>
            <a:ext cx="74159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Cha'Von</a:t>
            </a:r>
            <a:r>
              <a:rPr lang="en-US" sz="19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K. Clarke-Joell</a:t>
            </a:r>
          </a:p>
          <a:p>
            <a:pPr marL="342900" indent="-342900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002E"/>
                </a:solidFill>
                <a:latin typeface="PT Sans" pitchFamily="34" charset="0"/>
              </a:rPr>
              <a:t>Co-Founder &amp; Chief Disruption Officer, The TLC Group of Companies</a:t>
            </a:r>
          </a:p>
          <a:p>
            <a:pPr marL="342900" indent="-342900">
              <a:lnSpc>
                <a:spcPts val="3100"/>
              </a:lnSpc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002E"/>
                </a:solidFill>
                <a:latin typeface="PT Sans" pitchFamily="34" charset="0"/>
              </a:rPr>
              <a:t>Founder &amp; Principal Consultant, CKC Cares</a:t>
            </a:r>
            <a:endParaRPr lang="en-US" sz="1900" dirty="0"/>
          </a:p>
        </p:txBody>
      </p:sp>
      <p:sp>
        <p:nvSpPr>
          <p:cNvPr id="6" name="Shape 3"/>
          <p:cNvSpPr/>
          <p:nvPr/>
        </p:nvSpPr>
        <p:spPr>
          <a:xfrm>
            <a:off x="6350437" y="6404253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6579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68693" y="3131701"/>
            <a:ext cx="7391162" cy="603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750"/>
              </a:lnSpc>
              <a:buNone/>
            </a:pPr>
            <a:r>
              <a:rPr lang="en-US" sz="38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Acknowledgments</a:t>
            </a:r>
            <a:endParaRPr lang="en-US" sz="3800" dirty="0"/>
          </a:p>
        </p:txBody>
      </p:sp>
      <p:sp>
        <p:nvSpPr>
          <p:cNvPr id="7" name="Text 4"/>
          <p:cNvSpPr/>
          <p:nvPr/>
        </p:nvSpPr>
        <p:spPr>
          <a:xfrm>
            <a:off x="968693" y="3939729"/>
            <a:ext cx="5576768" cy="328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Premier Alan Winde, Western Cape Government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968693" y="4415512"/>
            <a:ext cx="5576768" cy="328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Cori Zarek, VP, North America, Apolitical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968693" y="4891295"/>
            <a:ext cx="5576768" cy="328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Aneesa Basha, Acting Chief Director, Centre for e-Innovation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968693" y="5367078"/>
            <a:ext cx="5576768" cy="6567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Moderator: Jesse Samasuwo, Policy and Insights Senior Manager, Apolitical</a:t>
            </a:r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0FFD44AE-674D-A6CF-C27D-086A49A7408F}"/>
              </a:ext>
            </a:extLst>
          </p:cNvPr>
          <p:cNvSpPr/>
          <p:nvPr/>
        </p:nvSpPr>
        <p:spPr>
          <a:xfrm>
            <a:off x="8010102" y="6230193"/>
            <a:ext cx="5135234" cy="6567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Hello from the petit island of Bermuda by way of London! </a:t>
            </a:r>
          </a:p>
        </p:txBody>
      </p:sp>
      <p:pic>
        <p:nvPicPr>
          <p:cNvPr id="22" name="Picture 21" descr="A red flag with a red white and blue flag with a red and blue flag with a red and white flag with a red and blue flag with a red and white flag with a red and white&#10;&#10;Description automatically generated">
            <a:extLst>
              <a:ext uri="{FF2B5EF4-FFF2-40B4-BE49-F238E27FC236}">
                <a16:creationId xmlns:a16="http://schemas.microsoft.com/office/drawing/2014/main" id="{927A93AF-F95D-AF72-5581-392E8C08F2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5780" y="3436865"/>
            <a:ext cx="5284395" cy="2614042"/>
          </a:xfrm>
          <a:prstGeom prst="rect">
            <a:avLst/>
          </a:prstGeom>
        </p:spPr>
      </p:pic>
      <p:sp>
        <p:nvSpPr>
          <p:cNvPr id="23" name="Text 16">
            <a:extLst>
              <a:ext uri="{FF2B5EF4-FFF2-40B4-BE49-F238E27FC236}">
                <a16:creationId xmlns:a16="http://schemas.microsoft.com/office/drawing/2014/main" id="{3DFB057A-B531-D2CF-6EC8-F4734620CD0E}"/>
              </a:ext>
            </a:extLst>
          </p:cNvPr>
          <p:cNvSpPr/>
          <p:nvPr/>
        </p:nvSpPr>
        <p:spPr>
          <a:xfrm>
            <a:off x="968693" y="6167410"/>
            <a:ext cx="5576768" cy="6567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To everyone on the call: Thanks for joining this session.</a:t>
            </a:r>
          </a:p>
        </p:txBody>
      </p:sp>
      <p:pic>
        <p:nvPicPr>
          <p:cNvPr id="25" name="Graphic 24" descr="Aspiration outline">
            <a:extLst>
              <a:ext uri="{FF2B5EF4-FFF2-40B4-BE49-F238E27FC236}">
                <a16:creationId xmlns:a16="http://schemas.microsoft.com/office/drawing/2014/main" id="{87FAC091-798B-E6D7-ACF6-107067302E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31061" y="6038585"/>
            <a:ext cx="9144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74000">
              <a:schemeClr val="accent1">
                <a:lumMod val="45000"/>
                <a:lumOff val="55000"/>
              </a:schemeClr>
            </a:gs>
            <a:gs pos="26418">
              <a:srgbClr val="8563B8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0e0f0d1cd4_0_1"/>
          <p:cNvSpPr txBox="1"/>
          <p:nvPr/>
        </p:nvSpPr>
        <p:spPr>
          <a:xfrm>
            <a:off x="0" y="0"/>
            <a:ext cx="14137800" cy="8638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Cha’Von</a:t>
            </a: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Clarke-Joell (CJ)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Data Protection Advocate, Coach, Playwright, Poet, Author, AI Ethicist, Educator, Entrepreneur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619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●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Bermuda Roots, Global Impact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 Born in Bermuda, </a:t>
            </a: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Sierra Leone &amp; Ethiopian familial connections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lvl="0" indent="-361950">
              <a:spcBef>
                <a:spcPts val="1000"/>
              </a:spcBef>
              <a:buClr>
                <a:srgbClr val="000000"/>
              </a:buClr>
              <a:buSzPts val="2100"/>
              <a:buFont typeface="Arial"/>
              <a:buChar char="●"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Storyteller &amp; Ethicist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 Playwright, author &amp; poet, </a:t>
            </a:r>
            <a:r>
              <a:rPr lang="en-US" sz="2000" kern="0" dirty="0">
                <a:solidFill>
                  <a:srgbClr val="000000"/>
                </a:solidFill>
                <a:cs typeface="Arial"/>
                <a:sym typeface="Arial"/>
              </a:rPr>
              <a:t>blending creativity, ethics, and leadership globally.</a:t>
            </a:r>
          </a:p>
          <a:p>
            <a:pPr marL="457200" lvl="0" indent="-361950">
              <a:spcBef>
                <a:spcPts val="1000"/>
              </a:spcBef>
              <a:buClr>
                <a:srgbClr val="000000"/>
              </a:buClr>
              <a:buSzPts val="2100"/>
              <a:buFont typeface="Arial"/>
              <a:buChar char="●"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Academic Prowess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 Psychology, Cognitive Neuroscience &amp; Criminal Justice; Advanced degrees in Playwriting and Leadership, with certifications in AI Ethics, Data Privacy, Cybersecurity, </a:t>
            </a: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Business,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Gen AI and Prompt Engineering.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619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●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Global Speaker, Advocate &amp; Consultant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 Keynote at the Nation Digital Summit in Kenya, World AI Summit in Amsterdam,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DisruptHR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in Bermuda, Women in AI Africa (WAIA), Mission Impact Academy (Mia AI), and MK AI Summit in Milton Keynes. Guest lecturer at international universities on AI ethics and governance​.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619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●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Former Assistant Commissioner (Bermuda)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 Led innovation, policy, and engagement for AI ethics and privacy at the Office of the Privacy Commissioner, spearheading community initiatives like “Privacy Hour for Students” and “Senior Privacy Tea”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619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●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Mentor, Coach, Advisor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 Supporting ethical AI, blockchain innovation (India Blockchain Alliance), leadership development, and data-driven education for Bermuda Signature Learning Schools.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619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●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Educator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 Developed AI curricula &amp; </a:t>
            </a: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tailored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data protection/security certifications, and Associate Lecturer (MSc), inspiring the next generation of leaders. Ad-hoc </a:t>
            </a: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AI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SME at McGraw Hill Publishing; guest lecturer for NOUN-Notre Dame Online Training Course and Research Project on Ethics and Sustainability of Artificial Intelligence for Nigerian Higher Education Lecturers; IAPP AIGP, CIPT &amp; CIPM certification exam writing 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619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●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Entrepreneurial Passions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 Founder of CKC Cares and co-Founder &amp; Chief Disruption Officer for The TLC Group of Companies, championing ethical, human-first AI solutions</a:t>
            </a: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,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digital wellbeing &amp; resilience.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619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100"/>
              <a:buFont typeface="Arial"/>
              <a:buChar char="●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Values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 Creativity, BSJ, diversity, empowerment, and..."Human at the core, AI to explore!"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16" name="Google Shape;116;g30e0f0d1cd4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8846" y="195210"/>
            <a:ext cx="1715783" cy="18698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6633" y="540187"/>
            <a:ext cx="6897767" cy="576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500"/>
              </a:lnSpc>
              <a:buNone/>
            </a:pPr>
            <a:r>
              <a:rPr lang="en-US" sz="36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Building an AI-Confident Culture</a:t>
            </a:r>
            <a:endParaRPr lang="en-US" sz="36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633" y="1411367"/>
            <a:ext cx="980956" cy="156948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961793" y="1584008"/>
            <a:ext cx="2308146" cy="288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People-First</a:t>
            </a:r>
            <a:endParaRPr lang="en-US" sz="1800" dirty="0"/>
          </a:p>
        </p:txBody>
      </p:sp>
      <p:sp>
        <p:nvSpPr>
          <p:cNvPr id="6" name="Text 2"/>
          <p:cNvSpPr/>
          <p:nvPr/>
        </p:nvSpPr>
        <p:spPr>
          <a:xfrm>
            <a:off x="1961793" y="1990130"/>
            <a:ext cx="6495574" cy="31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Responsible AI adoption relies on empowering teams and individuals, not just tools</a:t>
            </a:r>
            <a:endParaRPr lang="en-US" sz="15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633" y="2980849"/>
            <a:ext cx="980956" cy="156948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961793" y="3176945"/>
            <a:ext cx="2308146" cy="288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Sense Disruption</a:t>
            </a:r>
            <a:endParaRPr lang="en-US" sz="1800" dirty="0"/>
          </a:p>
        </p:txBody>
      </p:sp>
      <p:sp>
        <p:nvSpPr>
          <p:cNvPr id="9" name="Text 4"/>
          <p:cNvSpPr/>
          <p:nvPr/>
        </p:nvSpPr>
        <p:spPr>
          <a:xfrm>
            <a:off x="1961793" y="3583067"/>
            <a:ext cx="6495574" cy="31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Build AI governance with cultural understanding and transparency to reduce fear</a:t>
            </a:r>
            <a:endParaRPr lang="en-US" sz="15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633" y="4550331"/>
            <a:ext cx="980956" cy="156948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961793" y="4746427"/>
            <a:ext cx="2308146" cy="288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Shape Thought-Leaders</a:t>
            </a:r>
            <a:endParaRPr lang="en-US" sz="1800" dirty="0"/>
          </a:p>
        </p:txBody>
      </p:sp>
      <p:sp>
        <p:nvSpPr>
          <p:cNvPr id="12" name="Text 6"/>
          <p:cNvSpPr/>
          <p:nvPr/>
        </p:nvSpPr>
        <p:spPr>
          <a:xfrm>
            <a:off x="1961793" y="5152549"/>
            <a:ext cx="6495574" cy="31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Belonging—engage diverse voices, design for equity, shape human-centric solutions. </a:t>
            </a:r>
            <a:endParaRPr lang="en-US" sz="15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633" y="6119812"/>
            <a:ext cx="980956" cy="156948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961793" y="6315908"/>
            <a:ext cx="2308146" cy="288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Adapt to Achieve</a:t>
            </a:r>
            <a:endParaRPr lang="en-US" sz="1800" dirty="0"/>
          </a:p>
        </p:txBody>
      </p:sp>
      <p:sp>
        <p:nvSpPr>
          <p:cNvPr id="15" name="Text 8"/>
          <p:cNvSpPr/>
          <p:nvPr/>
        </p:nvSpPr>
        <p:spPr>
          <a:xfrm>
            <a:off x="1961793" y="6722031"/>
            <a:ext cx="6495574" cy="31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Encourage learning, embrace innovation, empower local &amp; global communities.</a:t>
            </a:r>
            <a:endParaRPr lang="en-US" sz="1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68693" y="2632115"/>
            <a:ext cx="9807297" cy="726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700"/>
              </a:lnSpc>
              <a:buNone/>
            </a:pPr>
            <a:r>
              <a:rPr lang="en-US" sz="45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Key Challenges in AI Implementation</a:t>
            </a:r>
            <a:endParaRPr lang="en-US" sz="4550" dirty="0"/>
          </a:p>
        </p:txBody>
      </p:sp>
      <p:sp>
        <p:nvSpPr>
          <p:cNvPr id="3" name="Text 1"/>
          <p:cNvSpPr/>
          <p:nvPr/>
        </p:nvSpPr>
        <p:spPr>
          <a:xfrm>
            <a:off x="968693" y="3975259"/>
            <a:ext cx="2904530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250" b="1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Global Data Privacy</a:t>
            </a:r>
            <a:endParaRPr lang="en-US" sz="2250" b="1" dirty="0"/>
          </a:p>
        </p:txBody>
      </p:sp>
      <p:sp>
        <p:nvSpPr>
          <p:cNvPr id="4" name="Text 2"/>
          <p:cNvSpPr/>
          <p:nvPr/>
        </p:nvSpPr>
        <p:spPr>
          <a:xfrm>
            <a:off x="968693" y="4585216"/>
            <a:ext cx="382893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0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Upholding trust and comply with laws (e.g., POPIA, GDPR, etc.)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5407462" y="3975259"/>
            <a:ext cx="2904530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250" b="1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Ethics &amp; Bias</a:t>
            </a:r>
            <a:endParaRPr lang="en-US" sz="2250" b="1" dirty="0"/>
          </a:p>
        </p:txBody>
      </p:sp>
      <p:sp>
        <p:nvSpPr>
          <p:cNvPr id="6" name="Text 4"/>
          <p:cNvSpPr/>
          <p:nvPr/>
        </p:nvSpPr>
        <p:spPr>
          <a:xfrm>
            <a:off x="5407462" y="4585216"/>
            <a:ext cx="382893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0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Shaping fair, inclusive, and meaningful AI that serves all groups and communities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9846231" y="3975259"/>
            <a:ext cx="2983230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250" b="1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Talent &amp; Infrastructure</a:t>
            </a:r>
            <a:endParaRPr lang="en-US" sz="2250" b="1" dirty="0"/>
          </a:p>
        </p:txBody>
      </p:sp>
      <p:sp>
        <p:nvSpPr>
          <p:cNvPr id="8" name="Text 6"/>
          <p:cNvSpPr/>
          <p:nvPr/>
        </p:nvSpPr>
        <p:spPr>
          <a:xfrm>
            <a:off x="9846231" y="4585216"/>
            <a:ext cx="382893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0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Overcoming talent gaps and legacy systems; cultural &amp; digital comfort differences; the BYOAI phenomena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8906" y="605314"/>
            <a:ext cx="6068378" cy="646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050"/>
              </a:lnSpc>
              <a:buNone/>
            </a:pPr>
            <a:r>
              <a:rPr lang="en-US" sz="40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Opportunities Through AI</a:t>
            </a:r>
            <a:endParaRPr lang="en-US" sz="40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906" y="1580912"/>
            <a:ext cx="549116" cy="54911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68906" y="2349698"/>
            <a:ext cx="2584490" cy="323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Service Enhancement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768906" y="2804517"/>
            <a:ext cx="7606189" cy="35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AI can be designed to anticipate citizen needs to improve services.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906" y="3815001"/>
            <a:ext cx="549116" cy="54911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68906" y="4583787"/>
            <a:ext cx="2584490" cy="323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Data-Driven Policy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768906" y="5038606"/>
            <a:ext cx="7606189" cy="35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Shape informed policies with data insights through AI and ML.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906" y="6049089"/>
            <a:ext cx="549116" cy="54911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68906" y="6817876"/>
            <a:ext cx="2584490" cy="323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Crisis Response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768906" y="7272695"/>
            <a:ext cx="7606189" cy="35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AI-powered predictions can inform rapid emergency or strategic actions.</a:t>
            </a:r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43008" y="1026795"/>
            <a:ext cx="6719661" cy="14520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700"/>
              </a:lnSpc>
              <a:buNone/>
            </a:pPr>
            <a:r>
              <a:rPr lang="en-US" sz="3600" b="1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</a:t>
            </a:r>
            <a:r>
              <a:rPr lang="en-US" sz="36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ense, </a:t>
            </a:r>
            <a:r>
              <a:rPr lang="en-US" sz="3600" b="1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</a:t>
            </a:r>
            <a:r>
              <a:rPr lang="en-US" sz="36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hape,</a:t>
            </a:r>
            <a:r>
              <a:rPr lang="en-US" sz="3600" b="1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 Adapt </a:t>
            </a:r>
            <a:r>
              <a:rPr lang="en-US" sz="36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Framework for AI Governance &amp; Leadership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6705481" y="2679263"/>
            <a:ext cx="30480" cy="4693444"/>
          </a:xfrm>
          <a:prstGeom prst="roundRect">
            <a:avLst>
              <a:gd name="adj" fmla="val 1215000"/>
            </a:avLst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Shape 2"/>
          <p:cNvSpPr/>
          <p:nvPr/>
        </p:nvSpPr>
        <p:spPr>
          <a:xfrm>
            <a:off x="6967954" y="3219331"/>
            <a:ext cx="864037" cy="30480"/>
          </a:xfrm>
          <a:prstGeom prst="roundRect">
            <a:avLst>
              <a:gd name="adj" fmla="val 1215000"/>
            </a:avLst>
          </a:prstGeom>
          <a:solidFill>
            <a:srgbClr val="2D4DF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3"/>
          <p:cNvSpPr/>
          <p:nvPr/>
        </p:nvSpPr>
        <p:spPr>
          <a:xfrm>
            <a:off x="6443008" y="2956917"/>
            <a:ext cx="555427" cy="555427"/>
          </a:xfrm>
          <a:prstGeom prst="roundRect">
            <a:avLst>
              <a:gd name="adj" fmla="val 66675"/>
            </a:avLst>
          </a:prstGeom>
          <a:solidFill>
            <a:srgbClr val="F3F3FF"/>
          </a:solidFill>
          <a:ln w="30480">
            <a:solidFill>
              <a:srgbClr val="2D4DF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6616125" y="3060383"/>
            <a:ext cx="209193" cy="3484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1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8078510" y="2926080"/>
            <a:ext cx="2904530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Sense for Strategy</a:t>
            </a:r>
            <a:endParaRPr lang="en-US" sz="2250" dirty="0"/>
          </a:p>
        </p:txBody>
      </p:sp>
      <p:sp>
        <p:nvSpPr>
          <p:cNvPr id="9" name="Text 6"/>
          <p:cNvSpPr/>
          <p:nvPr/>
        </p:nvSpPr>
        <p:spPr>
          <a:xfrm>
            <a:off x="8078510" y="3437334"/>
            <a:ext cx="56878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Align AI with public good and ethical commitments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6967954" y="4866084"/>
            <a:ext cx="864037" cy="30480"/>
          </a:xfrm>
          <a:prstGeom prst="roundRect">
            <a:avLst>
              <a:gd name="adj" fmla="val 1215000"/>
            </a:avLst>
          </a:prstGeom>
          <a:solidFill>
            <a:srgbClr val="018CE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Shape 8"/>
          <p:cNvSpPr/>
          <p:nvPr/>
        </p:nvSpPr>
        <p:spPr>
          <a:xfrm>
            <a:off x="6443008" y="4603671"/>
            <a:ext cx="555427" cy="555427"/>
          </a:xfrm>
          <a:prstGeom prst="roundRect">
            <a:avLst>
              <a:gd name="adj" fmla="val 66675"/>
            </a:avLst>
          </a:prstGeom>
          <a:solidFill>
            <a:srgbClr val="F3F3FF"/>
          </a:solidFill>
          <a:ln w="30480">
            <a:solidFill>
              <a:srgbClr val="018CE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/>
          <p:nvPr/>
        </p:nvSpPr>
        <p:spPr>
          <a:xfrm>
            <a:off x="6616125" y="4707136"/>
            <a:ext cx="209193" cy="3484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2</a:t>
            </a:r>
            <a:endParaRPr lang="en-US" sz="2700" dirty="0"/>
          </a:p>
        </p:txBody>
      </p:sp>
      <p:sp>
        <p:nvSpPr>
          <p:cNvPr id="13" name="Text 10"/>
          <p:cNvSpPr/>
          <p:nvPr/>
        </p:nvSpPr>
        <p:spPr>
          <a:xfrm>
            <a:off x="8078510" y="4572833"/>
            <a:ext cx="2904530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Shape for People &amp; Skills</a:t>
            </a:r>
            <a:endParaRPr lang="en-US" sz="2250" dirty="0"/>
          </a:p>
        </p:txBody>
      </p:sp>
      <p:sp>
        <p:nvSpPr>
          <p:cNvPr id="14" name="Text 11"/>
          <p:cNvSpPr/>
          <p:nvPr/>
        </p:nvSpPr>
        <p:spPr>
          <a:xfrm>
            <a:off x="8078510" y="5084088"/>
            <a:ext cx="56878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Build an ethically aware, multi-skilled workforce, BYOAI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6967954" y="6512838"/>
            <a:ext cx="864037" cy="30480"/>
          </a:xfrm>
          <a:prstGeom prst="roundRect">
            <a:avLst>
              <a:gd name="adj" fmla="val 1215000"/>
            </a:avLst>
          </a:prstGeom>
          <a:solidFill>
            <a:srgbClr val="DA33B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Shape 13"/>
          <p:cNvSpPr/>
          <p:nvPr/>
        </p:nvSpPr>
        <p:spPr>
          <a:xfrm>
            <a:off x="6443008" y="6250424"/>
            <a:ext cx="555427" cy="555427"/>
          </a:xfrm>
          <a:prstGeom prst="roundRect">
            <a:avLst>
              <a:gd name="adj" fmla="val 66675"/>
            </a:avLst>
          </a:prstGeom>
          <a:solidFill>
            <a:srgbClr val="F3F3FF"/>
          </a:solidFill>
          <a:ln w="30480">
            <a:solidFill>
              <a:srgbClr val="DA33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4"/>
          <p:cNvSpPr/>
          <p:nvPr/>
        </p:nvSpPr>
        <p:spPr>
          <a:xfrm>
            <a:off x="6616125" y="6353889"/>
            <a:ext cx="209193" cy="3484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3</a:t>
            </a:r>
            <a:endParaRPr lang="en-US" sz="2700" dirty="0"/>
          </a:p>
        </p:txBody>
      </p:sp>
      <p:sp>
        <p:nvSpPr>
          <p:cNvPr id="18" name="Text 15"/>
          <p:cNvSpPr/>
          <p:nvPr/>
        </p:nvSpPr>
        <p:spPr>
          <a:xfrm>
            <a:off x="8078510" y="6219587"/>
            <a:ext cx="2904530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Align for Governance</a:t>
            </a:r>
            <a:endParaRPr lang="en-US" sz="2250" dirty="0"/>
          </a:p>
        </p:txBody>
      </p:sp>
      <p:sp>
        <p:nvSpPr>
          <p:cNvPr id="19" name="Text 16"/>
          <p:cNvSpPr/>
          <p:nvPr/>
        </p:nvSpPr>
        <p:spPr>
          <a:xfrm>
            <a:off x="8078510" y="6730841"/>
            <a:ext cx="568785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Implement accountable frameworks aligned with consideration </a:t>
            </a:r>
            <a:r>
              <a:rPr lang="en-US" sz="1900" dirty="0" err="1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fo</a:t>
            </a:r>
            <a:endParaRPr lang="en-US" sz="1900" dirty="0">
              <a:solidFill>
                <a:srgbClr val="00002E"/>
              </a:solidFill>
              <a:latin typeface="PT Sans" pitchFamily="34" charset="0"/>
              <a:ea typeface="PT Sans" pitchFamily="34" charset="-122"/>
              <a:cs typeface="PT Sans" pitchFamily="34" charset="-120"/>
            </a:endParaRPr>
          </a:p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the cultural differences of each region</a:t>
            </a:r>
            <a:endParaRPr lang="en-US" sz="1900" dirty="0"/>
          </a:p>
        </p:txBody>
      </p:sp>
      <p:pic>
        <p:nvPicPr>
          <p:cNvPr id="21" name="Picture 20" descr="A colorful squares on a black background&#10;&#10;Description automatically generated">
            <a:extLst>
              <a:ext uri="{FF2B5EF4-FFF2-40B4-BE49-F238E27FC236}">
                <a16:creationId xmlns:a16="http://schemas.microsoft.com/office/drawing/2014/main" id="{A38B1540-F304-3C1B-E193-E85867664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2865" y="116443"/>
            <a:ext cx="1208923" cy="120892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437" y="1982272"/>
            <a:ext cx="5809059" cy="726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700"/>
              </a:lnSpc>
              <a:buNone/>
            </a:pPr>
            <a:r>
              <a:rPr lang="en-US" sz="45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Conclusion</a:t>
            </a:r>
            <a:endParaRPr lang="en-US" sz="4550" dirty="0"/>
          </a:p>
        </p:txBody>
      </p:sp>
      <p:sp>
        <p:nvSpPr>
          <p:cNvPr id="4" name="Shape 1"/>
          <p:cNvSpPr/>
          <p:nvPr/>
        </p:nvSpPr>
        <p:spPr>
          <a:xfrm>
            <a:off x="6350437" y="3045142"/>
            <a:ext cx="7415927" cy="1460897"/>
          </a:xfrm>
          <a:prstGeom prst="roundRect">
            <a:avLst>
              <a:gd name="adj" fmla="val 25350"/>
            </a:avLst>
          </a:prstGeom>
          <a:solidFill>
            <a:srgbClr val="F3F3FF"/>
          </a:solidFill>
          <a:ln w="30480">
            <a:solidFill>
              <a:srgbClr val="2D4DF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6627733" y="3310455"/>
            <a:ext cx="2904530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2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Takeaway</a:t>
            </a:r>
            <a:endParaRPr lang="en-US" sz="2250" dirty="0"/>
          </a:p>
        </p:txBody>
      </p:sp>
      <p:sp>
        <p:nvSpPr>
          <p:cNvPr id="6" name="Text 3"/>
          <p:cNvSpPr/>
          <p:nvPr/>
        </p:nvSpPr>
        <p:spPr>
          <a:xfrm>
            <a:off x="6627733" y="3669625"/>
            <a:ext cx="686133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An AI-ready government thrives on clarity, inclusion, adaptability, </a:t>
            </a:r>
          </a:p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PT Sans" pitchFamily="34" charset="0"/>
              </a:rPr>
              <a:t>and resilience in the digital </a:t>
            </a:r>
            <a:r>
              <a:rPr lang="en-US" sz="1900" dirty="0" err="1">
                <a:solidFill>
                  <a:srgbClr val="00002E"/>
                </a:solidFill>
                <a:latin typeface="PT Sans" pitchFamily="34" charset="0"/>
              </a:rPr>
              <a:t>polycrisis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6350437" y="4786313"/>
            <a:ext cx="7415927" cy="1460897"/>
          </a:xfrm>
          <a:prstGeom prst="roundRect">
            <a:avLst>
              <a:gd name="adj" fmla="val 25350"/>
            </a:avLst>
          </a:prstGeom>
          <a:solidFill>
            <a:srgbClr val="F3F3FF"/>
          </a:solidFill>
          <a:ln w="30480">
            <a:solidFill>
              <a:srgbClr val="018CE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627733" y="5014197"/>
            <a:ext cx="2904530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250" dirty="0">
                <a:solidFill>
                  <a:srgbClr val="00002E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Closing Thought</a:t>
            </a:r>
            <a:endParaRPr lang="en-US" sz="2250" dirty="0"/>
          </a:p>
        </p:txBody>
      </p:sp>
      <p:sp>
        <p:nvSpPr>
          <p:cNvPr id="9" name="Text 6"/>
          <p:cNvSpPr/>
          <p:nvPr/>
        </p:nvSpPr>
        <p:spPr>
          <a:xfrm>
            <a:off x="6627733" y="5377338"/>
            <a:ext cx="686133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Lead AI and digital transformation with equity, transparency, </a:t>
            </a:r>
          </a:p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culture &amp; human-focused dedication to public trust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26"/>
          <p:cNvSpPr/>
          <p:nvPr/>
        </p:nvSpPr>
        <p:spPr>
          <a:xfrm>
            <a:off x="797600" y="433450"/>
            <a:ext cx="7548801" cy="1424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842"/>
              </a:lnSpc>
              <a:spcBef>
                <a:spcPts val="0"/>
              </a:spcBef>
              <a:spcAft>
                <a:spcPts val="0"/>
              </a:spcAft>
              <a:buClr>
                <a:srgbClr val="272D45"/>
              </a:buClr>
              <a:buSzPts val="4450"/>
              <a:buFont typeface="Kanit Light"/>
              <a:buNone/>
              <a:tabLst/>
              <a:defRPr/>
            </a:pPr>
            <a:r>
              <a:rPr kumimoji="0" lang="en-US" sz="4450" b="0" i="0" u="none" strike="noStrike" kern="0" cap="none" spc="0" normalizeH="0" baseline="0" noProof="0" dirty="0">
                <a:ln>
                  <a:noFill/>
                </a:ln>
                <a:solidFill>
                  <a:srgbClr val="272D45"/>
                </a:solidFill>
                <a:effectLst/>
                <a:uLnTx/>
                <a:uFillTx/>
                <a:latin typeface="Kanit Light"/>
                <a:ea typeface="Kanit Light"/>
                <a:cs typeface="Kanit Light"/>
                <a:sym typeface="Kanit Light"/>
              </a:rPr>
              <a:t>Final Thoughts: Thriving in the “Age of AI”</a:t>
            </a:r>
            <a:endParaRPr kumimoji="0" sz="44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26"/>
          <p:cNvSpPr/>
          <p:nvPr/>
        </p:nvSpPr>
        <p:spPr>
          <a:xfrm>
            <a:off x="767699" y="2467655"/>
            <a:ext cx="7548801" cy="1692950"/>
          </a:xfrm>
          <a:prstGeom prst="roundRect">
            <a:avLst>
              <a:gd name="adj" fmla="val 5654"/>
            </a:avLst>
          </a:prstGeom>
          <a:solidFill>
            <a:srgbClr val="2EB2FF"/>
          </a:solidFill>
          <a:ln w="9525" cap="flat" cmpd="sng">
            <a:solidFill>
              <a:srgbClr val="C5D2C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26"/>
          <p:cNvSpPr/>
          <p:nvPr/>
        </p:nvSpPr>
        <p:spPr>
          <a:xfrm>
            <a:off x="1033105" y="2648307"/>
            <a:ext cx="2848689" cy="356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2200"/>
              <a:buFont typeface="Kanit Light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2C3249"/>
                </a:solidFill>
                <a:effectLst/>
                <a:uLnTx/>
                <a:uFillTx/>
                <a:latin typeface="Kanit"/>
                <a:ea typeface="Kanit"/>
                <a:cs typeface="Kanit"/>
                <a:sym typeface="Kanit"/>
              </a:rPr>
              <a:t>Embrace Change</a:t>
            </a:r>
            <a:endParaRPr kumimoji="0" sz="2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26"/>
          <p:cNvSpPr/>
          <p:nvPr/>
        </p:nvSpPr>
        <p:spPr>
          <a:xfrm>
            <a:off x="1033105" y="3141107"/>
            <a:ext cx="7077789" cy="729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750"/>
              <a:buFont typeface="Martel Sans"/>
              <a:buNone/>
              <a:tabLst/>
              <a:defRPr/>
            </a:pPr>
            <a:r>
              <a:rPr kumimoji="0" lang="en-US" sz="1750" b="0" i="0" u="none" strike="noStrike" kern="0" cap="none" spc="0" normalizeH="0" baseline="0" noProof="0" dirty="0">
                <a:ln>
                  <a:noFill/>
                </a:ln>
                <a:solidFill>
                  <a:srgbClr val="2C3249"/>
                </a:solidFill>
                <a:effectLst/>
                <a:uLnTx/>
                <a:uFillTx/>
                <a:latin typeface="Martel Sans"/>
                <a:ea typeface="Martel Sans"/>
                <a:cs typeface="Martel Sans"/>
                <a:sym typeface="Martel Sans"/>
              </a:rPr>
              <a:t>View AI and digital transformation as an opportunity for strategic growth and innovation.</a:t>
            </a:r>
            <a:endParaRPr kumimoji="0" sz="17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26"/>
          <p:cNvSpPr/>
          <p:nvPr/>
        </p:nvSpPr>
        <p:spPr>
          <a:xfrm>
            <a:off x="797600" y="4333637"/>
            <a:ext cx="7548801" cy="1692950"/>
          </a:xfrm>
          <a:prstGeom prst="roundRect">
            <a:avLst>
              <a:gd name="adj" fmla="val 5654"/>
            </a:avLst>
          </a:prstGeom>
          <a:solidFill>
            <a:srgbClr val="2EB2FF"/>
          </a:solidFill>
          <a:ln w="9525" cap="flat" cmpd="sng">
            <a:solidFill>
              <a:srgbClr val="C5D2C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26"/>
          <p:cNvSpPr/>
          <p:nvPr/>
        </p:nvSpPr>
        <p:spPr>
          <a:xfrm>
            <a:off x="1033099" y="4569150"/>
            <a:ext cx="3784500" cy="3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2200"/>
              <a:buFont typeface="Kanit Light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2C3249"/>
                </a:solidFill>
                <a:effectLst/>
                <a:uLnTx/>
                <a:uFillTx/>
                <a:latin typeface="Kanit"/>
                <a:ea typeface="Kanit"/>
                <a:cs typeface="Kanit"/>
                <a:sym typeface="Kanit"/>
              </a:rPr>
              <a:t>Collaborative Approach</a:t>
            </a:r>
            <a:endParaRPr kumimoji="0" sz="2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26"/>
          <p:cNvSpPr/>
          <p:nvPr/>
        </p:nvSpPr>
        <p:spPr>
          <a:xfrm>
            <a:off x="1033105" y="5061942"/>
            <a:ext cx="7077789" cy="729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750"/>
              <a:buFont typeface="Martel Sans"/>
              <a:buNone/>
              <a:tabLst/>
              <a:defRPr/>
            </a:pPr>
            <a:r>
              <a:rPr kumimoji="0" lang="en-US" sz="1750" b="0" i="0" u="none" strike="noStrike" kern="0" cap="none" spc="0" normalizeH="0" baseline="0" noProof="0" dirty="0">
                <a:ln>
                  <a:noFill/>
                </a:ln>
                <a:solidFill>
                  <a:srgbClr val="2C3249"/>
                </a:solidFill>
                <a:effectLst/>
                <a:uLnTx/>
                <a:uFillTx/>
                <a:latin typeface="Martel Sans"/>
                <a:ea typeface="Martel Sans"/>
                <a:cs typeface="Martel Sans"/>
                <a:sym typeface="Martel Sans"/>
              </a:rPr>
              <a:t>Foster collaboration within communities, teams and external partners to tackle complex challenges.</a:t>
            </a:r>
            <a:endParaRPr kumimoji="0" sz="17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26"/>
          <p:cNvSpPr/>
          <p:nvPr/>
        </p:nvSpPr>
        <p:spPr>
          <a:xfrm>
            <a:off x="797600" y="6254472"/>
            <a:ext cx="7548801" cy="1328380"/>
          </a:xfrm>
          <a:prstGeom prst="roundRect">
            <a:avLst>
              <a:gd name="adj" fmla="val 7206"/>
            </a:avLst>
          </a:prstGeom>
          <a:solidFill>
            <a:srgbClr val="2EB2FF"/>
          </a:solidFill>
          <a:ln w="9525" cap="flat" cmpd="sng">
            <a:solidFill>
              <a:srgbClr val="C5D2C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26"/>
          <p:cNvSpPr/>
          <p:nvPr/>
        </p:nvSpPr>
        <p:spPr>
          <a:xfrm>
            <a:off x="1033105" y="6489978"/>
            <a:ext cx="3176349" cy="356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2200"/>
              <a:buFont typeface="Kanit Light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2C3249"/>
                </a:solidFill>
                <a:effectLst/>
                <a:uLnTx/>
                <a:uFillTx/>
                <a:latin typeface="Kanit"/>
                <a:ea typeface="Kanit"/>
                <a:cs typeface="Kanit"/>
                <a:sym typeface="Kanit"/>
              </a:rPr>
              <a:t>Be Kind to Yourself</a:t>
            </a:r>
            <a:endParaRPr kumimoji="0" sz="2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26"/>
          <p:cNvSpPr/>
          <p:nvPr/>
        </p:nvSpPr>
        <p:spPr>
          <a:xfrm>
            <a:off x="1033105" y="6982778"/>
            <a:ext cx="7077789" cy="364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750"/>
              <a:buFont typeface="Martel Sans"/>
              <a:buNone/>
              <a:tabLst/>
              <a:defRPr/>
            </a:pPr>
            <a:r>
              <a:rPr kumimoji="0" lang="en-US" sz="1750" b="0" i="0" u="none" strike="noStrike" kern="0" cap="none" spc="0" normalizeH="0" baseline="0" noProof="0">
                <a:ln>
                  <a:noFill/>
                </a:ln>
                <a:solidFill>
                  <a:srgbClr val="2C3249"/>
                </a:solidFill>
                <a:effectLst/>
                <a:uLnTx/>
                <a:uFillTx/>
                <a:latin typeface="Martel Sans"/>
                <a:ea typeface="Martel Sans"/>
                <a:cs typeface="Martel Sans"/>
                <a:sym typeface="Martel Sans"/>
              </a:rPr>
              <a:t>Remember, building resilience is an ongoing process. </a:t>
            </a:r>
            <a:endParaRPr kumimoji="0" sz="17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26"/>
          <p:cNvSpPr/>
          <p:nvPr/>
        </p:nvSpPr>
        <p:spPr>
          <a:xfrm>
            <a:off x="8581906" y="2418670"/>
            <a:ext cx="3020600" cy="729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750"/>
              <a:buFont typeface="Martel Sans"/>
              <a:buNone/>
              <a:tabLst/>
              <a:defRPr/>
            </a:pPr>
            <a:r>
              <a:rPr kumimoji="0" lang="en-US" sz="1750" b="0" i="0" u="none" strike="noStrike" kern="0" cap="none" spc="0" normalizeH="0" baseline="0" noProof="0" dirty="0">
                <a:ln>
                  <a:noFill/>
                </a:ln>
                <a:solidFill>
                  <a:srgbClr val="2C3249"/>
                </a:solidFill>
                <a:effectLst/>
                <a:uLnTx/>
                <a:uFillTx/>
                <a:latin typeface="Martel Sans"/>
                <a:ea typeface="Martel Sans"/>
                <a:cs typeface="Martel Sans"/>
                <a:sym typeface="Martel Sans"/>
              </a:rPr>
              <a:t>engagement@ckccares.com</a:t>
            </a:r>
            <a:endParaRPr kumimoji="0" sz="17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7" name="Google Shape;587;p26" descr="A colorful squares on a black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17650" y="723320"/>
            <a:ext cx="1140486" cy="1140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26" descr="A black and white 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06960" y="458000"/>
            <a:ext cx="1606841" cy="1606841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26"/>
          <p:cNvSpPr/>
          <p:nvPr/>
        </p:nvSpPr>
        <p:spPr>
          <a:xfrm>
            <a:off x="8316500" y="2053067"/>
            <a:ext cx="3020600" cy="729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750"/>
              <a:buFont typeface="Martel Sans"/>
              <a:buNone/>
              <a:tabLst/>
              <a:defRPr/>
            </a:pPr>
            <a:r>
              <a:rPr kumimoji="0" lang="en-US" sz="1750" b="0" i="0" u="none" strike="noStrike" kern="0" cap="none" spc="0" normalizeH="0" baseline="0" noProof="0" dirty="0">
                <a:ln>
                  <a:noFill/>
                </a:ln>
                <a:solidFill>
                  <a:srgbClr val="2C3249"/>
                </a:solidFill>
                <a:effectLst/>
                <a:uLnTx/>
                <a:uFillTx/>
                <a:latin typeface="Martel Sans"/>
                <a:ea typeface="Martel Sans"/>
                <a:cs typeface="Martel Sans"/>
                <a:sym typeface="Martel Sans"/>
              </a:rPr>
              <a:t>www.ckccares.com</a:t>
            </a:r>
            <a:endParaRPr kumimoji="0" sz="17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26"/>
          <p:cNvSpPr/>
          <p:nvPr/>
        </p:nvSpPr>
        <p:spPr>
          <a:xfrm>
            <a:off x="11553198" y="2024186"/>
            <a:ext cx="3020600" cy="729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750"/>
              <a:buFont typeface="Martel Sans"/>
              <a:buNone/>
              <a:tabLst/>
              <a:defRPr/>
            </a:pPr>
            <a:r>
              <a:rPr kumimoji="0" lang="en-US" sz="1750" b="0" i="0" u="none" strike="noStrike" kern="0" cap="none" spc="0" normalizeH="0" baseline="0" noProof="0">
                <a:ln>
                  <a:noFill/>
                </a:ln>
                <a:solidFill>
                  <a:srgbClr val="2C3249"/>
                </a:solidFill>
                <a:effectLst/>
                <a:uLnTx/>
                <a:uFillTx/>
                <a:latin typeface="Martel Sans"/>
                <a:ea typeface="Martel Sans"/>
                <a:cs typeface="Martel Sans"/>
                <a:sym typeface="Martel Sans"/>
              </a:rPr>
              <a:t>www.thetlcgroup.pro</a:t>
            </a:r>
            <a:endParaRPr kumimoji="0" sz="17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26"/>
          <p:cNvSpPr/>
          <p:nvPr/>
        </p:nvSpPr>
        <p:spPr>
          <a:xfrm>
            <a:off x="11670964" y="2405083"/>
            <a:ext cx="3020600" cy="729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67647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700"/>
              <a:buFont typeface="Martel Sans"/>
              <a:buNone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2C3249"/>
                </a:solidFill>
                <a:effectLst/>
                <a:uLnTx/>
                <a:uFillTx/>
                <a:latin typeface="Martel Sans"/>
                <a:ea typeface="Martel Sans"/>
                <a:cs typeface="Martel Sans"/>
                <a:sym typeface="Martel Sans"/>
              </a:rPr>
              <a:t>solutions@thetlcgroup.pro</a:t>
            </a: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9B5076-E172-D41A-4809-FF310581DF1D}"/>
              </a:ext>
            </a:extLst>
          </p:cNvPr>
          <p:cNvSpPr txBox="1"/>
          <p:nvPr/>
        </p:nvSpPr>
        <p:spPr>
          <a:xfrm>
            <a:off x="273618" y="7707176"/>
            <a:ext cx="12291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Disclaimer: All images in this presentation were generated by AI and may or may not reflect real people, places, or events. They are used for illustrative purposes only.</a:t>
            </a:r>
            <a:endParaRPr lang="en-GB" sz="1200" i="1" dirty="0"/>
          </a:p>
        </p:txBody>
      </p:sp>
      <p:pic>
        <p:nvPicPr>
          <p:cNvPr id="3" name="Google Shape;597;p27" descr="A magazine cover with a black cover with a yellow and blue background&#10;&#10;Description automatically generated">
            <a:extLst>
              <a:ext uri="{FF2B5EF4-FFF2-40B4-BE49-F238E27FC236}">
                <a16:creationId xmlns:a16="http://schemas.microsoft.com/office/drawing/2014/main" id="{4FB4BDFD-3E01-8EAC-8051-E1957BE61D1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26435" y="2957588"/>
            <a:ext cx="3020600" cy="43374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7E91ABA-13A5-6345-4F5F-9C76196565FE}"/>
              </a:ext>
            </a:extLst>
          </p:cNvPr>
          <p:cNvSpPr txBox="1"/>
          <p:nvPr/>
        </p:nvSpPr>
        <p:spPr>
          <a:xfrm>
            <a:off x="10403115" y="7295007"/>
            <a:ext cx="2398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i="0" dirty="0">
                <a:effectLst/>
                <a:latin typeface="-apple-system"/>
              </a:rPr>
              <a:t>linkedin.com/in/</a:t>
            </a:r>
            <a:r>
              <a:rPr lang="en-GB" sz="1400" b="1" i="0" dirty="0" err="1">
                <a:effectLst/>
                <a:latin typeface="-apple-system"/>
              </a:rPr>
              <a:t>chavonjoell</a:t>
            </a:r>
            <a:endParaRPr lang="en-GB" sz="1400" b="1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</TotalTime>
  <Words>828</Words>
  <Application>Microsoft Office PowerPoint</Application>
  <PresentationFormat>Custom</PresentationFormat>
  <Paragraphs>87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-apple-system</vt:lpstr>
      <vt:lpstr>PT Sans</vt:lpstr>
      <vt:lpstr>Kanit Light</vt:lpstr>
      <vt:lpstr>Arial</vt:lpstr>
      <vt:lpstr>Nunito Semi Bold</vt:lpstr>
      <vt:lpstr>Martel Sans</vt:lpstr>
      <vt:lpstr>Kanit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Chavon Joell</cp:lastModifiedBy>
  <cp:revision>5</cp:revision>
  <dcterms:created xsi:type="dcterms:W3CDTF">2024-10-26T07:37:27Z</dcterms:created>
  <dcterms:modified xsi:type="dcterms:W3CDTF">2024-10-30T20:34:42Z</dcterms:modified>
</cp:coreProperties>
</file>